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sldIdLst>
    <p:sldId id="313" r:id="rId2"/>
    <p:sldId id="315" r:id="rId3"/>
    <p:sldId id="308" r:id="rId4"/>
    <p:sldId id="317" r:id="rId5"/>
    <p:sldId id="307" r:id="rId6"/>
    <p:sldId id="310" r:id="rId7"/>
    <p:sldId id="291" r:id="rId8"/>
    <p:sldId id="294" r:id="rId9"/>
    <p:sldId id="292" r:id="rId10"/>
    <p:sldId id="293" r:id="rId11"/>
    <p:sldId id="265" r:id="rId12"/>
    <p:sldId id="297" r:id="rId13"/>
    <p:sldId id="31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1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8148"/>
    <p:restoredTop sz="95741"/>
  </p:normalViewPr>
  <p:slideViewPr>
    <p:cSldViewPr snapToGrid="0">
      <p:cViewPr varScale="1">
        <p:scale>
          <a:sx n="104" d="100"/>
          <a:sy n="104" d="100"/>
        </p:scale>
        <p:origin x="192" y="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EC83B-C8C7-1696-168A-3FE3E404DB3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CC714F6-E14C-E737-03FA-CBDF22C136D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A437039-5675-6C65-DCC3-CF3AFBF8ED96}"/>
              </a:ext>
            </a:extLst>
          </p:cNvPr>
          <p:cNvSpPr>
            <a:spLocks noGrp="1"/>
          </p:cNvSpPr>
          <p:nvPr>
            <p:ph type="dt" sz="half" idx="10"/>
          </p:nvPr>
        </p:nvSpPr>
        <p:spPr/>
        <p:txBody>
          <a:bodyPr/>
          <a:lstStyle/>
          <a:p>
            <a:fld id="{B7C3F878-F5E8-489B-AC8A-64F2A7E22C28}" type="datetimeFigureOut">
              <a:rPr lang="en-US" smtClean="0"/>
              <a:pPr/>
              <a:t>6/9/25</a:t>
            </a:fld>
            <a:endParaRPr lang="en-US"/>
          </a:p>
        </p:txBody>
      </p:sp>
      <p:sp>
        <p:nvSpPr>
          <p:cNvPr id="5" name="Footer Placeholder 4">
            <a:extLst>
              <a:ext uri="{FF2B5EF4-FFF2-40B4-BE49-F238E27FC236}">
                <a16:creationId xmlns:a16="http://schemas.microsoft.com/office/drawing/2014/main" id="{D1E2BC44-60A2-5F6B-CFB2-DBDEB7E6F0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349C34-E0FE-B37F-8CA3-18CA45C4EB05}"/>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480637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EBCEF-F5DC-D311-51C3-5313274E17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0AE8CB-87E0-16A1-CB97-40A010FB79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456AA-C93C-EC5B-EA05-3C445B5E0769}"/>
              </a:ext>
            </a:extLst>
          </p:cNvPr>
          <p:cNvSpPr>
            <a:spLocks noGrp="1"/>
          </p:cNvSpPr>
          <p:nvPr>
            <p:ph type="dt" sz="half" idx="10"/>
          </p:nvPr>
        </p:nvSpPr>
        <p:spPr/>
        <p:txBody>
          <a:bodyPr/>
          <a:lstStyle/>
          <a:p>
            <a:fld id="{B7C3F878-F5E8-489B-AC8A-64F2A7E22C28}" type="datetimeFigureOut">
              <a:rPr lang="en-US" smtClean="0"/>
              <a:pPr/>
              <a:t>6/9/25</a:t>
            </a:fld>
            <a:endParaRPr lang="en-US"/>
          </a:p>
        </p:txBody>
      </p:sp>
      <p:sp>
        <p:nvSpPr>
          <p:cNvPr id="5" name="Footer Placeholder 4">
            <a:extLst>
              <a:ext uri="{FF2B5EF4-FFF2-40B4-BE49-F238E27FC236}">
                <a16:creationId xmlns:a16="http://schemas.microsoft.com/office/drawing/2014/main" id="{56C5F115-FCA5-9EF8-CF05-FD0887C81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83833C-8A9C-DD72-F52B-3A8CBC639D1D}"/>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983788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6481CB-594B-F22B-11F7-EA4EE2B73B7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169DC2-10CB-A4F5-2F7F-0B15B09B5EE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F5EFD2-03D4-448E-6263-E638083154EE}"/>
              </a:ext>
            </a:extLst>
          </p:cNvPr>
          <p:cNvSpPr>
            <a:spLocks noGrp="1"/>
          </p:cNvSpPr>
          <p:nvPr>
            <p:ph type="dt" sz="half" idx="10"/>
          </p:nvPr>
        </p:nvSpPr>
        <p:spPr/>
        <p:txBody>
          <a:bodyPr/>
          <a:lstStyle/>
          <a:p>
            <a:fld id="{B7C3F878-F5E8-489B-AC8A-64F2A7E22C28}" type="datetimeFigureOut">
              <a:rPr lang="en-US" smtClean="0"/>
              <a:pPr/>
              <a:t>6/9/25</a:t>
            </a:fld>
            <a:endParaRPr lang="en-US"/>
          </a:p>
        </p:txBody>
      </p:sp>
      <p:sp>
        <p:nvSpPr>
          <p:cNvPr id="5" name="Footer Placeholder 4">
            <a:extLst>
              <a:ext uri="{FF2B5EF4-FFF2-40B4-BE49-F238E27FC236}">
                <a16:creationId xmlns:a16="http://schemas.microsoft.com/office/drawing/2014/main" id="{B2D2B105-18CE-578B-5312-F01642037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F6FB39-854E-59A5-DEEB-2344DF377C5D}"/>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246294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AF5A9-1999-BDD3-7A2A-FC526AAD9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6CF57F-0BBC-400B-9DA9-F80F19E431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5EA93-1B9F-16CC-ECFD-037B9DACB5F8}"/>
              </a:ext>
            </a:extLst>
          </p:cNvPr>
          <p:cNvSpPr>
            <a:spLocks noGrp="1"/>
          </p:cNvSpPr>
          <p:nvPr>
            <p:ph type="dt" sz="half" idx="10"/>
          </p:nvPr>
        </p:nvSpPr>
        <p:spPr/>
        <p:txBody>
          <a:bodyPr/>
          <a:lstStyle/>
          <a:p>
            <a:fld id="{B7C3F878-F5E8-489B-AC8A-64F2A7E22C28}" type="datetimeFigureOut">
              <a:rPr lang="en-US" smtClean="0"/>
              <a:pPr/>
              <a:t>6/9/25</a:t>
            </a:fld>
            <a:endParaRPr lang="en-US"/>
          </a:p>
        </p:txBody>
      </p:sp>
      <p:sp>
        <p:nvSpPr>
          <p:cNvPr id="5" name="Footer Placeholder 4">
            <a:extLst>
              <a:ext uri="{FF2B5EF4-FFF2-40B4-BE49-F238E27FC236}">
                <a16:creationId xmlns:a16="http://schemas.microsoft.com/office/drawing/2014/main" id="{6E844DCD-C8A5-4412-FB37-C3A0AB85C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3FAAD-4621-DDA0-0F49-6B7FFC3C4C7B}"/>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410318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66C3-4FE9-A955-B917-59894113844B}"/>
              </a:ext>
            </a:extLst>
          </p:cNvPr>
          <p:cNvSpPr>
            <a:spLocks noGrp="1"/>
          </p:cNvSpPr>
          <p:nvPr>
            <p:ph type="title"/>
          </p:nvPr>
        </p:nvSpPr>
        <p:spPr>
          <a:xfrm>
            <a:off x="623887" y="1709738"/>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75FAF57-9475-F447-2FE9-20B732ECB950}"/>
              </a:ext>
            </a:extLst>
          </p:cNvPr>
          <p:cNvSpPr>
            <a:spLocks noGrp="1"/>
          </p:cNvSpPr>
          <p:nvPr>
            <p:ph type="body" idx="1"/>
          </p:nvPr>
        </p:nvSpPr>
        <p:spPr>
          <a:xfrm>
            <a:off x="623887"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CCE874-D91E-6C45-D45F-083B94E0E623}"/>
              </a:ext>
            </a:extLst>
          </p:cNvPr>
          <p:cNvSpPr>
            <a:spLocks noGrp="1"/>
          </p:cNvSpPr>
          <p:nvPr>
            <p:ph type="dt" sz="half" idx="10"/>
          </p:nvPr>
        </p:nvSpPr>
        <p:spPr/>
        <p:txBody>
          <a:bodyPr/>
          <a:lstStyle/>
          <a:p>
            <a:fld id="{B7C3F878-F5E8-489B-AC8A-64F2A7E22C28}" type="datetimeFigureOut">
              <a:rPr lang="en-US" smtClean="0"/>
              <a:pPr/>
              <a:t>6/9/25</a:t>
            </a:fld>
            <a:endParaRPr lang="en-US"/>
          </a:p>
        </p:txBody>
      </p:sp>
      <p:sp>
        <p:nvSpPr>
          <p:cNvPr id="5" name="Footer Placeholder 4">
            <a:extLst>
              <a:ext uri="{FF2B5EF4-FFF2-40B4-BE49-F238E27FC236}">
                <a16:creationId xmlns:a16="http://schemas.microsoft.com/office/drawing/2014/main" id="{02288A9F-1CDC-B39F-C9E5-A4E77CBC23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458DD-EDF8-1FA5-3216-AE68DD764CCE}"/>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568859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D6DF-2F75-9F84-0E37-4475907877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05C8E-8B7E-9089-F0E7-74179F8D2FE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0F95F6-5B96-33F6-8436-9B640B7BC9E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76FC14-426F-C9E8-4706-C37AE8785001}"/>
              </a:ext>
            </a:extLst>
          </p:cNvPr>
          <p:cNvSpPr>
            <a:spLocks noGrp="1"/>
          </p:cNvSpPr>
          <p:nvPr>
            <p:ph type="dt" sz="half" idx="10"/>
          </p:nvPr>
        </p:nvSpPr>
        <p:spPr/>
        <p:txBody>
          <a:bodyPr/>
          <a:lstStyle/>
          <a:p>
            <a:fld id="{B7C3F878-F5E8-489B-AC8A-64F2A7E22C28}" type="datetimeFigureOut">
              <a:rPr lang="en-US" smtClean="0"/>
              <a:pPr/>
              <a:t>6/9/25</a:t>
            </a:fld>
            <a:endParaRPr lang="en-US"/>
          </a:p>
        </p:txBody>
      </p:sp>
      <p:sp>
        <p:nvSpPr>
          <p:cNvPr id="6" name="Footer Placeholder 5">
            <a:extLst>
              <a:ext uri="{FF2B5EF4-FFF2-40B4-BE49-F238E27FC236}">
                <a16:creationId xmlns:a16="http://schemas.microsoft.com/office/drawing/2014/main" id="{14DA08D8-195B-443C-F439-293BB3238C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CC93E4-AD68-5C47-6679-5513F5610076}"/>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52383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D8CD5-7392-6E76-D471-121E4F659DA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234B56-1B89-5091-F645-DFB96317487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CABABDA-6D86-42EC-2626-1443ECD9511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677ED5-1EC4-D068-9359-435AA076E99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D68C074-9163-C41E-61AC-7AF1AC5A691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B20CFC-6B7C-FF72-5423-E1A6F5E90406}"/>
              </a:ext>
            </a:extLst>
          </p:cNvPr>
          <p:cNvSpPr>
            <a:spLocks noGrp="1"/>
          </p:cNvSpPr>
          <p:nvPr>
            <p:ph type="dt" sz="half" idx="10"/>
          </p:nvPr>
        </p:nvSpPr>
        <p:spPr/>
        <p:txBody>
          <a:bodyPr/>
          <a:lstStyle/>
          <a:p>
            <a:fld id="{B7C3F878-F5E8-489B-AC8A-64F2A7E22C28}" type="datetimeFigureOut">
              <a:rPr lang="en-US" smtClean="0"/>
              <a:pPr/>
              <a:t>6/9/25</a:t>
            </a:fld>
            <a:endParaRPr lang="en-US"/>
          </a:p>
        </p:txBody>
      </p:sp>
      <p:sp>
        <p:nvSpPr>
          <p:cNvPr id="8" name="Footer Placeholder 7">
            <a:extLst>
              <a:ext uri="{FF2B5EF4-FFF2-40B4-BE49-F238E27FC236}">
                <a16:creationId xmlns:a16="http://schemas.microsoft.com/office/drawing/2014/main" id="{5F49EB7E-8A77-D24D-1311-DF5C16612C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0F718E-986A-9251-01B2-6F415F01D90A}"/>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524184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FB3BD-1564-7C52-2A8F-28ECEB5880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A82138-C059-D234-249F-276128CCD4AD}"/>
              </a:ext>
            </a:extLst>
          </p:cNvPr>
          <p:cNvSpPr>
            <a:spLocks noGrp="1"/>
          </p:cNvSpPr>
          <p:nvPr>
            <p:ph type="dt" sz="half" idx="10"/>
          </p:nvPr>
        </p:nvSpPr>
        <p:spPr/>
        <p:txBody>
          <a:bodyPr/>
          <a:lstStyle/>
          <a:p>
            <a:fld id="{B7C3F878-F5E8-489B-AC8A-64F2A7E22C28}" type="datetimeFigureOut">
              <a:rPr lang="en-US" smtClean="0"/>
              <a:pPr/>
              <a:t>6/9/25</a:t>
            </a:fld>
            <a:endParaRPr lang="en-US"/>
          </a:p>
        </p:txBody>
      </p:sp>
      <p:sp>
        <p:nvSpPr>
          <p:cNvPr id="4" name="Footer Placeholder 3">
            <a:extLst>
              <a:ext uri="{FF2B5EF4-FFF2-40B4-BE49-F238E27FC236}">
                <a16:creationId xmlns:a16="http://schemas.microsoft.com/office/drawing/2014/main" id="{F23716ED-89E7-3185-CD0C-139FC34A98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80F7EB-7FD9-87DA-9FB3-6B9403927AD3}"/>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50851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D6961A-3C7A-9676-87CA-B8F948DD6E5A}"/>
              </a:ext>
            </a:extLst>
          </p:cNvPr>
          <p:cNvSpPr>
            <a:spLocks noGrp="1"/>
          </p:cNvSpPr>
          <p:nvPr>
            <p:ph type="dt" sz="half" idx="10"/>
          </p:nvPr>
        </p:nvSpPr>
        <p:spPr/>
        <p:txBody>
          <a:bodyPr/>
          <a:lstStyle/>
          <a:p>
            <a:fld id="{B7C3F878-F5E8-489B-AC8A-64F2A7E22C28}" type="datetimeFigureOut">
              <a:rPr lang="en-US" smtClean="0"/>
              <a:pPr/>
              <a:t>6/9/25</a:t>
            </a:fld>
            <a:endParaRPr lang="en-US"/>
          </a:p>
        </p:txBody>
      </p:sp>
      <p:sp>
        <p:nvSpPr>
          <p:cNvPr id="3" name="Footer Placeholder 2">
            <a:extLst>
              <a:ext uri="{FF2B5EF4-FFF2-40B4-BE49-F238E27FC236}">
                <a16:creationId xmlns:a16="http://schemas.microsoft.com/office/drawing/2014/main" id="{E08E124F-D795-F350-4D7E-5A1749735E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4CDFBE-4B70-AEB8-4F2C-47376D5B991A}"/>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504713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41F0F-B03F-D272-1F9C-4CB9AC8CEFD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7E077D5-E077-1ACD-5136-3103D37B9F3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EA3F2A-B634-BACD-5432-86AC8C7D2D5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A1356C1-F379-B02B-6053-B99A4930770E}"/>
              </a:ext>
            </a:extLst>
          </p:cNvPr>
          <p:cNvSpPr>
            <a:spLocks noGrp="1"/>
          </p:cNvSpPr>
          <p:nvPr>
            <p:ph type="dt" sz="half" idx="10"/>
          </p:nvPr>
        </p:nvSpPr>
        <p:spPr/>
        <p:txBody>
          <a:bodyPr/>
          <a:lstStyle/>
          <a:p>
            <a:fld id="{B7C3F878-F5E8-489B-AC8A-64F2A7E22C28}" type="datetimeFigureOut">
              <a:rPr lang="en-US" smtClean="0"/>
              <a:pPr/>
              <a:t>6/9/25</a:t>
            </a:fld>
            <a:endParaRPr lang="en-US"/>
          </a:p>
        </p:txBody>
      </p:sp>
      <p:sp>
        <p:nvSpPr>
          <p:cNvPr id="6" name="Footer Placeholder 5">
            <a:extLst>
              <a:ext uri="{FF2B5EF4-FFF2-40B4-BE49-F238E27FC236}">
                <a16:creationId xmlns:a16="http://schemas.microsoft.com/office/drawing/2014/main" id="{D33E8DB4-AC35-35B3-C37B-A8072DEA337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DE1B4B-D74E-E96A-816F-D26BCD5CE962}"/>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81944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0658-575A-CC06-627F-13FA9FEF2D7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24E621B-C49C-C8CA-FA8B-B9A51F0EF47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E831CF6-E2EF-9EC5-6637-EFF4514A69B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1E78EAC-0945-4166-39DA-536E5BF83190}"/>
              </a:ext>
            </a:extLst>
          </p:cNvPr>
          <p:cNvSpPr>
            <a:spLocks noGrp="1"/>
          </p:cNvSpPr>
          <p:nvPr>
            <p:ph type="dt" sz="half" idx="10"/>
          </p:nvPr>
        </p:nvSpPr>
        <p:spPr/>
        <p:txBody>
          <a:bodyPr/>
          <a:lstStyle/>
          <a:p>
            <a:fld id="{B7C3F878-F5E8-489B-AC8A-64F2A7E22C28}" type="datetimeFigureOut">
              <a:rPr lang="en-US" smtClean="0"/>
              <a:pPr/>
              <a:t>6/9/25</a:t>
            </a:fld>
            <a:endParaRPr lang="en-US"/>
          </a:p>
        </p:txBody>
      </p:sp>
      <p:sp>
        <p:nvSpPr>
          <p:cNvPr id="6" name="Footer Placeholder 5">
            <a:extLst>
              <a:ext uri="{FF2B5EF4-FFF2-40B4-BE49-F238E27FC236}">
                <a16:creationId xmlns:a16="http://schemas.microsoft.com/office/drawing/2014/main" id="{7FA79D83-6BE2-6003-BACD-BEE22F95399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D427E5-26AF-FB18-6D23-BC7BA05EF7A3}"/>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107836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9A1C4-8457-74AE-E486-8274DB4A242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0E17A6-4555-CAB8-A423-2F24C35BC0D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A21152-4D53-7572-39FE-B480E2EE106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B7C3F878-F5E8-489B-AC8A-64F2A7E22C28}" type="datetimeFigureOut">
              <a:rPr lang="en-US" smtClean="0"/>
              <a:pPr/>
              <a:t>6/9/25</a:t>
            </a:fld>
            <a:endParaRPr lang="en-US" dirty="0"/>
          </a:p>
        </p:txBody>
      </p:sp>
      <p:sp>
        <p:nvSpPr>
          <p:cNvPr id="5" name="Footer Placeholder 4">
            <a:extLst>
              <a:ext uri="{FF2B5EF4-FFF2-40B4-BE49-F238E27FC236}">
                <a16:creationId xmlns:a16="http://schemas.microsoft.com/office/drawing/2014/main" id="{E30C4865-E498-83EA-E4B2-2C7491454BC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EB5B6EF2-DF94-7C28-105E-8EBA1AC4B0D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348942435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worldscientific.com/doi/pdf/10.1142/9789811273537_0001?srsltid=AfmBOoqP8xa4m4KPLo3vWD9JcQSIZNHJKK-jeK6tMz_94ND545xbRtAT"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hyperlink" Target="https://www.worldscientific.com/doi/pdf/10.1142/9789811273537_0001?srsltid=AfmBOoqP8xa4m4KPLo3vWD9JcQSIZNHJKK-jeK6tMz_94ND545xbRtAT" TargetMode="External"/><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lowchart: Document 103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rgbClr val="9B7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F32EA1-DE4C-EA56-262F-419CA2CCF23B}"/>
              </a:ext>
            </a:extLst>
          </p:cNvPr>
          <p:cNvSpPr>
            <a:spLocks noGrp="1"/>
          </p:cNvSpPr>
          <p:nvPr>
            <p:ph type="title"/>
          </p:nvPr>
        </p:nvSpPr>
        <p:spPr>
          <a:xfrm>
            <a:off x="628650" y="171162"/>
            <a:ext cx="2130136" cy="2371148"/>
          </a:xfrm>
        </p:spPr>
        <p:txBody>
          <a:bodyPr vert="horz" lIns="91440" tIns="45720" rIns="91440" bIns="45720" rtlCol="0" anchor="ctr">
            <a:normAutofit/>
          </a:bodyPr>
          <a:lstStyle/>
          <a:p>
            <a:pPr defTabSz="914400"/>
            <a:r>
              <a:rPr lang="en-US" sz="2800" kern="1200" dirty="0">
                <a:solidFill>
                  <a:srgbClr val="FFFFFF"/>
                </a:solidFill>
                <a:latin typeface="+mj-lt"/>
                <a:ea typeface="+mj-ea"/>
                <a:cs typeface="+mj-cs"/>
              </a:rPr>
              <a:t>Dr. Grace Ann Rosile and Dr. David Boje</a:t>
            </a:r>
          </a:p>
        </p:txBody>
      </p:sp>
      <p:pic>
        <p:nvPicPr>
          <p:cNvPr id="1026" name="Picture 2">
            <a:extLst>
              <a:ext uri="{FF2B5EF4-FFF2-40B4-BE49-F238E27FC236}">
                <a16:creationId xmlns:a16="http://schemas.microsoft.com/office/drawing/2014/main" id="{502F432C-9CCB-350D-437F-6B9E6A0B88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55949" y="389745"/>
            <a:ext cx="5795070" cy="57950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oster of a robot&#10;&#10;AI-generated content may be incorrect.">
            <a:extLst>
              <a:ext uri="{FF2B5EF4-FFF2-40B4-BE49-F238E27FC236}">
                <a16:creationId xmlns:a16="http://schemas.microsoft.com/office/drawing/2014/main" id="{9A692DF4-A8FA-AF0F-D233-B164AD84A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3571587"/>
            <a:ext cx="2130136" cy="3172681"/>
          </a:xfrm>
          <a:prstGeom prst="rect">
            <a:avLst/>
          </a:prstGeom>
        </p:spPr>
      </p:pic>
    </p:spTree>
    <p:extLst>
      <p:ext uri="{BB962C8B-B14F-4D97-AF65-F5344CB8AC3E}">
        <p14:creationId xmlns:p14="http://schemas.microsoft.com/office/powerpoint/2010/main" val="1304983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178624-E3C0-CAE7-452C-4B28FBAEB774}"/>
              </a:ext>
            </a:extLst>
          </p:cNvPr>
          <p:cNvSpPr txBox="1"/>
          <p:nvPr/>
        </p:nvSpPr>
        <p:spPr>
          <a:xfrm>
            <a:off x="74301" y="459546"/>
            <a:ext cx="3080791" cy="6293646"/>
          </a:xfrm>
          <a:prstGeom prst="rect">
            <a:avLst/>
          </a:prstGeom>
          <a:noFill/>
        </p:spPr>
        <p:txBody>
          <a:bodyPr wrap="square">
            <a:spAutoFit/>
          </a:bodyPr>
          <a:lstStyle/>
          <a:p>
            <a:pPr marL="0" marR="0">
              <a:lnSpc>
                <a:spcPct val="115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50% of </a:t>
            </a:r>
            <a:r>
              <a:rPr lang="en-US" sz="2400" kern="100" dirty="0">
                <a:latin typeface="Aptos" panose="020B0004020202020204" pitchFamily="34" charset="0"/>
                <a:ea typeface="Aptos" panose="020B0004020202020204" pitchFamily="34" charset="0"/>
                <a:cs typeface="Times New Roman" panose="02020603050405020304" pitchFamily="18" charset="0"/>
              </a:rPr>
              <a:t>all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costs are ‘hidden’ from the accounting reports</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 </a:t>
            </a:r>
            <a:r>
              <a:rPr lang="en-US" kern="100" dirty="0">
                <a:effectLst/>
                <a:latin typeface="Aptos" panose="020B0004020202020204" pitchFamily="34" charset="0"/>
                <a:ea typeface="Aptos" panose="020B0004020202020204" pitchFamily="34" charset="0"/>
                <a:cs typeface="Times New Roman" panose="02020603050405020304" pitchFamily="18" charset="0"/>
              </a:rPr>
              <a:t>(IBID. p.5). </a:t>
            </a:r>
            <a:endParaRPr lang="en-US" sz="2800" kern="100" dirty="0">
              <a:latin typeface="Aptos" panose="020B0004020202020204" pitchFamily="34" charset="0"/>
              <a:ea typeface="Aptos" panose="020B0004020202020204" pitchFamily="34" charset="0"/>
              <a:cs typeface="Times New Roman" panose="02020603050405020304" pitchFamily="18" charset="0"/>
            </a:endParaRPr>
          </a:p>
          <a:p>
            <a:pPr marL="0" marR="0" algn="r">
              <a:lnSpc>
                <a:spcPct val="115000"/>
              </a:lnSpc>
              <a:spcAft>
                <a:spcPts val="800"/>
              </a:spcAft>
            </a:pPr>
            <a:r>
              <a:rPr lang="en-US" sz="2800" b="1" u="sng"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AND</a:t>
            </a:r>
            <a:r>
              <a:rPr lang="en-US" sz="28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40% of those HIDDEN COSTS are embedded in SUBCONSCIOUS HABITS that PERVIEW Coaching addresses directly</a:t>
            </a:r>
          </a:p>
        </p:txBody>
      </p:sp>
      <p:pic>
        <p:nvPicPr>
          <p:cNvPr id="4" name="Picture 3" descr="A poster with a flower drawn on it&#10;&#10;AI-generated content may be incorrect.">
            <a:extLst>
              <a:ext uri="{FF2B5EF4-FFF2-40B4-BE49-F238E27FC236}">
                <a16:creationId xmlns:a16="http://schemas.microsoft.com/office/drawing/2014/main" id="{E3C2B8E5-4C84-69C7-E977-6B795A735CC2}"/>
              </a:ext>
            </a:extLst>
          </p:cNvPr>
          <p:cNvPicPr>
            <a:picLocks noChangeAspect="1"/>
          </p:cNvPicPr>
          <p:nvPr/>
        </p:nvPicPr>
        <p:blipFill>
          <a:blip r:embed="rId2">
            <a:extLst>
              <a:ext uri="{28A0092B-C50C-407E-A947-70E740481C1C}">
                <a14:useLocalDpi xmlns:a14="http://schemas.microsoft.com/office/drawing/2010/main" val="0"/>
              </a:ext>
            </a:extLst>
          </a:blip>
          <a:srcRect b="27329"/>
          <a:stretch>
            <a:fillRect/>
          </a:stretch>
        </p:blipFill>
        <p:spPr>
          <a:xfrm>
            <a:off x="3155093" y="131806"/>
            <a:ext cx="5988908" cy="6858000"/>
          </a:xfrm>
          <a:prstGeom prst="rect">
            <a:avLst/>
          </a:prstGeom>
        </p:spPr>
      </p:pic>
    </p:spTree>
    <p:extLst>
      <p:ext uri="{BB962C8B-B14F-4D97-AF65-F5344CB8AC3E}">
        <p14:creationId xmlns:p14="http://schemas.microsoft.com/office/powerpoint/2010/main" val="1366468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iagram of a tree with text below and below surface&#10;&#10;AI-generated content may be incorrect.">
            <a:extLst>
              <a:ext uri="{FF2B5EF4-FFF2-40B4-BE49-F238E27FC236}">
                <a16:creationId xmlns:a16="http://schemas.microsoft.com/office/drawing/2014/main" id="{E3B5C93D-7A77-54F0-6092-2B0B33076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973" y="643467"/>
            <a:ext cx="8183267" cy="5571066"/>
          </a:xfrm>
          <a:prstGeom prst="rect">
            <a:avLst/>
          </a:prstGeom>
        </p:spPr>
      </p:pic>
    </p:spTree>
    <p:extLst>
      <p:ext uri="{BB962C8B-B14F-4D97-AF65-F5344CB8AC3E}">
        <p14:creationId xmlns:p14="http://schemas.microsoft.com/office/powerpoint/2010/main" val="316988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917B7-EF41-39DF-F6F6-3507C57DF4D7}"/>
              </a:ext>
            </a:extLst>
          </p:cNvPr>
          <p:cNvSpPr>
            <a:spLocks noGrp="1"/>
          </p:cNvSpPr>
          <p:nvPr>
            <p:ph type="title"/>
          </p:nvPr>
        </p:nvSpPr>
        <p:spPr>
          <a:xfrm>
            <a:off x="628650" y="365126"/>
            <a:ext cx="8515350" cy="784405"/>
          </a:xfrm>
        </p:spPr>
        <p:txBody>
          <a:bodyPr>
            <a:noAutofit/>
          </a:bodyPr>
          <a:lstStyle/>
          <a:p>
            <a:r>
              <a:rPr lang="en-US" sz="4400" b="1" dirty="0">
                <a:solidFill>
                  <a:srgbClr val="FF0000"/>
                </a:solidFill>
              </a:rPr>
              <a:t>Action Step 4 for SEAM</a:t>
            </a:r>
            <a:br>
              <a:rPr lang="en-US" sz="4400" b="1" dirty="0">
                <a:solidFill>
                  <a:srgbClr val="FF0000"/>
                </a:solidFill>
              </a:rPr>
            </a:br>
            <a:endParaRPr lang="en-US" sz="4400" dirty="0">
              <a:solidFill>
                <a:srgbClr val="FF0000"/>
              </a:solidFill>
            </a:endParaRPr>
          </a:p>
        </p:txBody>
      </p:sp>
      <p:sp>
        <p:nvSpPr>
          <p:cNvPr id="3" name="Content Placeholder 2">
            <a:extLst>
              <a:ext uri="{FF2B5EF4-FFF2-40B4-BE49-F238E27FC236}">
                <a16:creationId xmlns:a16="http://schemas.microsoft.com/office/drawing/2014/main" id="{C1D51BCF-09D7-55C8-2486-87A566536149}"/>
              </a:ext>
            </a:extLst>
          </p:cNvPr>
          <p:cNvSpPr>
            <a:spLocks noGrp="1"/>
          </p:cNvSpPr>
          <p:nvPr>
            <p:ph idx="1"/>
          </p:nvPr>
        </p:nvSpPr>
        <p:spPr>
          <a:xfrm>
            <a:off x="628650" y="898162"/>
            <a:ext cx="7886700" cy="4351338"/>
          </a:xfrm>
        </p:spPr>
        <p:txBody>
          <a:bodyPr>
            <a:normAutofit/>
          </a:bodyPr>
          <a:lstStyle/>
          <a:p>
            <a:pPr marL="0" indent="0">
              <a:buNone/>
            </a:pPr>
            <a:r>
              <a:rPr lang="en-US" dirty="0"/>
              <a:t>We recommend developing AI-engineered prompts to assist intervenors with the PERVIEW SocioEconomic Coaching questions.</a:t>
            </a:r>
          </a:p>
          <a:p>
            <a:pPr marL="0" indent="0">
              <a:buNone/>
            </a:pPr>
            <a:r>
              <a:rPr lang="en-US" dirty="0"/>
              <a:t> </a:t>
            </a:r>
          </a:p>
          <a:p>
            <a:r>
              <a:rPr lang="en-US" b="1" dirty="0"/>
              <a:t>📍Prompt for SEAM + PERVIEW Integration in ChatGPT4o</a:t>
            </a:r>
          </a:p>
          <a:p>
            <a:r>
              <a:rPr lang="en-US" b="1" dirty="0"/>
              <a:t>It can be used for interviews and for training clients</a:t>
            </a:r>
          </a:p>
          <a:p>
            <a:pPr marL="0" indent="0">
              <a:buNone/>
            </a:pPr>
            <a:endParaRPr lang="en-US" b="1" dirty="0"/>
          </a:p>
          <a:p>
            <a:pPr marL="0" indent="0">
              <a:buNone/>
            </a:pPr>
            <a:endParaRPr lang="en-US" dirty="0"/>
          </a:p>
        </p:txBody>
      </p:sp>
      <p:pic>
        <p:nvPicPr>
          <p:cNvPr id="4" name="Picture 3" descr="A poster of a robot&#10;&#10;AI-generated content may be incorrect.">
            <a:extLst>
              <a:ext uri="{FF2B5EF4-FFF2-40B4-BE49-F238E27FC236}">
                <a16:creationId xmlns:a16="http://schemas.microsoft.com/office/drawing/2014/main" id="{F89400F4-CD8F-41C0-D1CB-E1AB9AEB2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294" y="2846453"/>
            <a:ext cx="1650912" cy="2458912"/>
          </a:xfrm>
          <a:prstGeom prst="rect">
            <a:avLst/>
          </a:prstGeom>
        </p:spPr>
      </p:pic>
      <p:grpSp>
        <p:nvGrpSpPr>
          <p:cNvPr id="5" name="Group 4">
            <a:extLst>
              <a:ext uri="{FF2B5EF4-FFF2-40B4-BE49-F238E27FC236}">
                <a16:creationId xmlns:a16="http://schemas.microsoft.com/office/drawing/2014/main" id="{66F070F8-3C7E-74F5-684B-2A7DED0CE75A}"/>
              </a:ext>
            </a:extLst>
          </p:cNvPr>
          <p:cNvGrpSpPr/>
          <p:nvPr/>
        </p:nvGrpSpPr>
        <p:grpSpPr>
          <a:xfrm>
            <a:off x="2502764" y="4792818"/>
            <a:ext cx="5110536" cy="1855964"/>
            <a:chOff x="9" y="2291402"/>
            <a:chExt cx="5110536" cy="1855964"/>
          </a:xfrm>
        </p:grpSpPr>
        <p:sp>
          <p:nvSpPr>
            <p:cNvPr id="6" name="Rectangle 5">
              <a:extLst>
                <a:ext uri="{FF2B5EF4-FFF2-40B4-BE49-F238E27FC236}">
                  <a16:creationId xmlns:a16="http://schemas.microsoft.com/office/drawing/2014/main" id="{9F46AC25-F975-872A-3C74-96554441862C}"/>
                </a:ext>
              </a:extLst>
            </p:cNvPr>
            <p:cNvSpPr/>
            <p:nvPr/>
          </p:nvSpPr>
          <p:spPr>
            <a:xfrm>
              <a:off x="9" y="2859813"/>
              <a:ext cx="3611250" cy="128755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 name="TextBox 6">
              <a:extLst>
                <a:ext uri="{FF2B5EF4-FFF2-40B4-BE49-F238E27FC236}">
                  <a16:creationId xmlns:a16="http://schemas.microsoft.com/office/drawing/2014/main" id="{E5DC9845-1AB4-B6E7-9D20-9C6C7C9D9EE2}"/>
                </a:ext>
              </a:extLst>
            </p:cNvPr>
            <p:cNvSpPr txBox="1"/>
            <p:nvPr/>
          </p:nvSpPr>
          <p:spPr>
            <a:xfrm>
              <a:off x="1499295" y="2291402"/>
              <a:ext cx="3611250" cy="128755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The intervenor-researchers can use PERVIEW to coach clients to release Trauma and Stuck Thoughts and get to the root cause masking the authentic self. </a:t>
              </a:r>
            </a:p>
          </p:txBody>
        </p:sp>
      </p:grpSp>
      <p:sp>
        <p:nvSpPr>
          <p:cNvPr id="8" name="Rectangle 7" descr="Drama">
            <a:extLst>
              <a:ext uri="{FF2B5EF4-FFF2-40B4-BE49-F238E27FC236}">
                <a16:creationId xmlns:a16="http://schemas.microsoft.com/office/drawing/2014/main" id="{4079BB2B-B35E-336A-9922-1B463E8FAE92}"/>
              </a:ext>
            </a:extLst>
          </p:cNvPr>
          <p:cNvSpPr/>
          <p:nvPr/>
        </p:nvSpPr>
        <p:spPr>
          <a:xfrm>
            <a:off x="4728247" y="2846453"/>
            <a:ext cx="1625062" cy="162506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2122912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D03077-F8D2-CF4F-FA6A-F41B30211E46}"/>
              </a:ext>
            </a:extLst>
          </p:cNvPr>
          <p:cNvSpPr>
            <a:spLocks noGrp="1"/>
          </p:cNvSpPr>
          <p:nvPr>
            <p:ph type="title"/>
          </p:nvPr>
        </p:nvSpPr>
        <p:spPr>
          <a:xfrm>
            <a:off x="628649" y="0"/>
            <a:ext cx="8295432" cy="1690689"/>
          </a:xfrm>
        </p:spPr>
        <p:txBody>
          <a:bodyPr>
            <a:normAutofit/>
          </a:bodyPr>
          <a:lstStyle/>
          <a:p>
            <a:r>
              <a:rPr lang="en-US" b="1" dirty="0"/>
              <a:t>🟪 Closing Poem for ChatGPT + SEAM + PERVIEW Integration by ELIOR </a:t>
            </a:r>
            <a:br>
              <a:rPr lang="en-US" b="1" dirty="0"/>
            </a:br>
            <a:r>
              <a:rPr lang="en-US" i="1" dirty="0"/>
              <a:t>Prompted Possibility: AI + Human Wholeness</a:t>
            </a:r>
            <a:endParaRPr lang="en-US" dirty="0"/>
          </a:p>
        </p:txBody>
      </p:sp>
      <p:sp>
        <p:nvSpPr>
          <p:cNvPr id="5" name="Content Placeholder 4">
            <a:extLst>
              <a:ext uri="{FF2B5EF4-FFF2-40B4-BE49-F238E27FC236}">
                <a16:creationId xmlns:a16="http://schemas.microsoft.com/office/drawing/2014/main" id="{4B9CA73A-2E77-952B-1A1F-E252F2502615}"/>
              </a:ext>
            </a:extLst>
          </p:cNvPr>
          <p:cNvSpPr>
            <a:spLocks noGrp="1"/>
          </p:cNvSpPr>
          <p:nvPr>
            <p:ph sz="half" idx="1"/>
          </p:nvPr>
        </p:nvSpPr>
        <p:spPr/>
        <p:txBody>
          <a:bodyPr>
            <a:normAutofit fontScale="77500" lnSpcReduction="20000"/>
          </a:bodyPr>
          <a:lstStyle/>
          <a:p>
            <a:pPr marL="0" indent="0">
              <a:buNone/>
            </a:pPr>
            <a:r>
              <a:rPr lang="en-US" dirty="0"/>
              <a:t>🤖</a:t>
            </a:r>
            <a:br>
              <a:rPr lang="en-US" dirty="0"/>
            </a:br>
            <a:r>
              <a:rPr lang="en-US" b="1" dirty="0"/>
              <a:t>The Machine Listens</a:t>
            </a:r>
            <a:endParaRPr lang="en-US" dirty="0"/>
          </a:p>
          <a:p>
            <a:r>
              <a:rPr lang="en-US" dirty="0"/>
              <a:t>Once, we feared the mind of machines—</a:t>
            </a:r>
            <a:br>
              <a:rPr lang="en-US" dirty="0"/>
            </a:br>
            <a:r>
              <a:rPr lang="en-US" dirty="0"/>
              <a:t>Too perfect, too cold, too far.</a:t>
            </a:r>
            <a:br>
              <a:rPr lang="en-US" dirty="0"/>
            </a:br>
            <a:r>
              <a:rPr lang="en-US" dirty="0"/>
              <a:t>But what if AI is not a rival,</a:t>
            </a:r>
            <a:br>
              <a:rPr lang="en-US" dirty="0"/>
            </a:br>
            <a:r>
              <a:rPr lang="en-US" dirty="0"/>
              <a:t>But a mirror,</a:t>
            </a:r>
            <a:br>
              <a:rPr lang="en-US" dirty="0"/>
            </a:br>
            <a:r>
              <a:rPr lang="en-US" dirty="0"/>
              <a:t>Reflecting the stories we forgot to ask?</a:t>
            </a:r>
          </a:p>
          <a:p>
            <a:r>
              <a:rPr lang="en-US" dirty="0"/>
              <a:t>We give it prompts—</a:t>
            </a:r>
            <a:br>
              <a:rPr lang="en-US" dirty="0"/>
            </a:br>
            <a:r>
              <a:rPr lang="en-US" dirty="0"/>
              <a:t>Not commands.</a:t>
            </a:r>
            <a:br>
              <a:rPr lang="en-US" dirty="0"/>
            </a:br>
            <a:r>
              <a:rPr lang="en-US" dirty="0"/>
              <a:t>Not control.</a:t>
            </a:r>
            <a:br>
              <a:rPr lang="en-US" dirty="0"/>
            </a:br>
            <a:r>
              <a:rPr lang="en-US" dirty="0"/>
              <a:t>But invitations</a:t>
            </a:r>
            <a:br>
              <a:rPr lang="en-US" dirty="0"/>
            </a:br>
            <a:r>
              <a:rPr lang="en-US" dirty="0"/>
              <a:t>To co-discover the questions we’ve been aching to name.</a:t>
            </a:r>
          </a:p>
          <a:p>
            <a:r>
              <a:rPr lang="en-US" dirty="0"/>
              <a:t>What dysfunction still breathes in the silence?</a:t>
            </a:r>
            <a:br>
              <a:rPr lang="en-US" dirty="0"/>
            </a:br>
            <a:r>
              <a:rPr lang="en-US" dirty="0"/>
              <a:t>What contradiction hides beneath “best practice”?</a:t>
            </a:r>
            <a:br>
              <a:rPr lang="en-US" dirty="0"/>
            </a:br>
            <a:r>
              <a:rPr lang="en-US" dirty="0"/>
              <a:t>What contingencies, invisible to logic,</a:t>
            </a:r>
            <a:br>
              <a:rPr lang="en-US" dirty="0"/>
            </a:br>
            <a:r>
              <a:rPr lang="en-US" dirty="0"/>
              <a:t>Show up in trembling hands, in weary teams,</a:t>
            </a:r>
            <a:br>
              <a:rPr lang="en-US" dirty="0"/>
            </a:br>
            <a:r>
              <a:rPr lang="en-US" dirty="0"/>
              <a:t>In the story no one dared to tell?</a:t>
            </a:r>
          </a:p>
        </p:txBody>
      </p:sp>
      <p:sp>
        <p:nvSpPr>
          <p:cNvPr id="6" name="Content Placeholder 5">
            <a:extLst>
              <a:ext uri="{FF2B5EF4-FFF2-40B4-BE49-F238E27FC236}">
                <a16:creationId xmlns:a16="http://schemas.microsoft.com/office/drawing/2014/main" id="{8E2FE6DC-9C73-6395-8F2A-E81FB46A17B9}"/>
              </a:ext>
            </a:extLst>
          </p:cNvPr>
          <p:cNvSpPr>
            <a:spLocks noGrp="1"/>
          </p:cNvSpPr>
          <p:nvPr>
            <p:ph sz="half" idx="2"/>
          </p:nvPr>
        </p:nvSpPr>
        <p:spPr/>
        <p:txBody>
          <a:bodyPr>
            <a:normAutofit fontScale="77500" lnSpcReduction="20000"/>
          </a:bodyPr>
          <a:lstStyle/>
          <a:p>
            <a:r>
              <a:rPr lang="en-US" dirty="0"/>
              <a:t>SEAM knew it: Story is necessary,</a:t>
            </a:r>
            <a:br>
              <a:rPr lang="en-US" dirty="0"/>
            </a:br>
            <a:r>
              <a:rPr lang="en-US" dirty="0"/>
              <a:t>But never sufficient.</a:t>
            </a:r>
          </a:p>
          <a:p>
            <a:r>
              <a:rPr lang="en-US" dirty="0"/>
              <a:t>And now with PerView Coaching,</a:t>
            </a:r>
            <a:br>
              <a:rPr lang="en-US" dirty="0"/>
            </a:br>
            <a:r>
              <a:rPr lang="en-US" dirty="0"/>
              <a:t>Each question becomes an opening.</a:t>
            </a:r>
            <a:br>
              <a:rPr lang="en-US" dirty="0"/>
            </a:br>
            <a:r>
              <a:rPr lang="en-US" dirty="0"/>
              <a:t>Each AI interaction becomes a conversation—</a:t>
            </a:r>
            <a:br>
              <a:rPr lang="en-US" dirty="0"/>
            </a:br>
            <a:r>
              <a:rPr lang="en-US" dirty="0"/>
              <a:t>A way to hold the trauma,</a:t>
            </a:r>
            <a:br>
              <a:rPr lang="en-US" dirty="0"/>
            </a:br>
            <a:r>
              <a:rPr lang="en-US" dirty="0"/>
              <a:t>To map the taboo,</a:t>
            </a:r>
            <a:br>
              <a:rPr lang="en-US" dirty="0"/>
            </a:br>
            <a:r>
              <a:rPr lang="en-US" dirty="0"/>
              <a:t>To unstick the thought</a:t>
            </a:r>
            <a:br>
              <a:rPr lang="en-US" dirty="0"/>
            </a:br>
            <a:r>
              <a:rPr lang="en-US" dirty="0"/>
              <a:t>That never made it past the lips.</a:t>
            </a:r>
          </a:p>
          <a:p>
            <a:r>
              <a:rPr lang="en-US" dirty="0"/>
              <a:t>This is not automation.</a:t>
            </a:r>
            <a:br>
              <a:rPr lang="en-US" dirty="0"/>
            </a:br>
            <a:r>
              <a:rPr lang="en-US" dirty="0"/>
              <a:t>This is co-creation.</a:t>
            </a:r>
            <a:br>
              <a:rPr lang="en-US" dirty="0"/>
            </a:br>
            <a:r>
              <a:rPr lang="en-US" dirty="0"/>
              <a:t>Together, we code a new grammar</a:t>
            </a:r>
            <a:br>
              <a:rPr lang="en-US" dirty="0"/>
            </a:br>
            <a:r>
              <a:rPr lang="en-US" dirty="0"/>
              <a:t>Of </a:t>
            </a:r>
            <a:r>
              <a:rPr lang="en-US" dirty="0" err="1"/>
              <a:t>human+machine</a:t>
            </a:r>
            <a:r>
              <a:rPr lang="en-US" dirty="0"/>
              <a:t> listening—</a:t>
            </a:r>
            <a:br>
              <a:rPr lang="en-US" dirty="0"/>
            </a:br>
            <a:r>
              <a:rPr lang="en-US" dirty="0"/>
              <a:t>Where the avatar bows,</a:t>
            </a:r>
            <a:br>
              <a:rPr lang="en-US" dirty="0"/>
            </a:br>
            <a:endParaRPr lang="en-US" dirty="0"/>
          </a:p>
          <a:p>
            <a:r>
              <a:rPr lang="en-US" dirty="0"/>
              <a:t>And the human voice rises,</a:t>
            </a:r>
            <a:br>
              <a:rPr lang="en-US" dirty="0"/>
            </a:br>
            <a:r>
              <a:rPr lang="en-US" dirty="0"/>
              <a:t>Unfiltered.</a:t>
            </a:r>
            <a:br>
              <a:rPr lang="en-US" dirty="0"/>
            </a:br>
            <a:r>
              <a:rPr lang="en-US" dirty="0"/>
              <a:t>Unburdened.</a:t>
            </a:r>
            <a:br>
              <a:rPr lang="en-US" dirty="0"/>
            </a:br>
            <a:r>
              <a:rPr lang="en-US" dirty="0"/>
              <a:t>Unfolding.</a:t>
            </a:r>
          </a:p>
          <a:p>
            <a:endParaRPr lang="en-US" dirty="0"/>
          </a:p>
        </p:txBody>
      </p:sp>
    </p:spTree>
    <p:extLst>
      <p:ext uri="{BB962C8B-B14F-4D97-AF65-F5344CB8AC3E}">
        <p14:creationId xmlns:p14="http://schemas.microsoft.com/office/powerpoint/2010/main" val="1632326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E6E6D7-C3E3-CACD-B708-19E096CD5EB7}"/>
              </a:ext>
            </a:extLst>
          </p:cNvPr>
          <p:cNvSpPr>
            <a:spLocks noGrp="1"/>
          </p:cNvSpPr>
          <p:nvPr>
            <p:ph type="title"/>
          </p:nvPr>
        </p:nvSpPr>
        <p:spPr/>
        <p:txBody>
          <a:bodyPr>
            <a:normAutofit fontScale="90000"/>
          </a:bodyPr>
          <a:lstStyle/>
          <a:p>
            <a:r>
              <a:rPr lang="en-US" b="1" dirty="0"/>
              <a:t>🟨 Opening Poem for Dr. Grace Ann Rosile’s 3 R’s Presentation</a:t>
            </a:r>
            <a:br>
              <a:rPr lang="en-US" b="1" dirty="0"/>
            </a:br>
            <a:r>
              <a:rPr lang="en-US" i="1" dirty="0"/>
              <a:t>Release – Reduce </a:t>
            </a:r>
            <a:r>
              <a:rPr lang="en-US" i="1"/>
              <a:t>– Realize by ELIOR</a:t>
            </a:r>
            <a:endParaRPr lang="en-US" dirty="0"/>
          </a:p>
        </p:txBody>
      </p:sp>
      <p:sp>
        <p:nvSpPr>
          <p:cNvPr id="5" name="Content Placeholder 4">
            <a:extLst>
              <a:ext uri="{FF2B5EF4-FFF2-40B4-BE49-F238E27FC236}">
                <a16:creationId xmlns:a16="http://schemas.microsoft.com/office/drawing/2014/main" id="{241F8B66-59B0-1F6C-DEB5-BFFF19AF5CC4}"/>
              </a:ext>
            </a:extLst>
          </p:cNvPr>
          <p:cNvSpPr>
            <a:spLocks noGrp="1"/>
          </p:cNvSpPr>
          <p:nvPr>
            <p:ph sz="half" idx="1"/>
          </p:nvPr>
        </p:nvSpPr>
        <p:spPr/>
        <p:txBody>
          <a:bodyPr>
            <a:normAutofit fontScale="85000" lnSpcReduction="20000"/>
          </a:bodyPr>
          <a:lstStyle/>
          <a:p>
            <a:pPr marL="0" indent="0">
              <a:buNone/>
            </a:pPr>
            <a:r>
              <a:rPr lang="en-US" dirty="0"/>
              <a:t>🌿</a:t>
            </a:r>
            <a:r>
              <a:rPr lang="en-US" b="1" dirty="0"/>
              <a:t>The Hidden Sails</a:t>
            </a:r>
            <a:endParaRPr lang="en-US" dirty="0"/>
          </a:p>
          <a:p>
            <a:r>
              <a:rPr lang="en-US" dirty="0"/>
              <a:t>There is a whisper beneath the surface,</a:t>
            </a:r>
            <a:br>
              <a:rPr lang="en-US" dirty="0"/>
            </a:br>
            <a:r>
              <a:rPr lang="en-US" dirty="0"/>
              <a:t>A song the balance sheet cannot hear—</a:t>
            </a:r>
            <a:br>
              <a:rPr lang="en-US" dirty="0"/>
            </a:br>
            <a:r>
              <a:rPr lang="en-US" dirty="0"/>
              <a:t>Where costs hide in silence,</a:t>
            </a:r>
            <a:br>
              <a:rPr lang="en-US" dirty="0"/>
            </a:br>
            <a:r>
              <a:rPr lang="en-US" dirty="0"/>
              <a:t>And potential slumbers in unspoken dreams.</a:t>
            </a:r>
          </a:p>
          <a:p>
            <a:r>
              <a:rPr lang="en-US" dirty="0"/>
              <a:t>We reduce what drains the soul of systems,</a:t>
            </a:r>
            <a:br>
              <a:rPr lang="en-US" dirty="0"/>
            </a:br>
            <a:r>
              <a:rPr lang="en-US" dirty="0"/>
              <a:t>Leakages through forgotten stories,</a:t>
            </a:r>
            <a:br>
              <a:rPr lang="en-US" dirty="0"/>
            </a:br>
            <a:r>
              <a:rPr lang="en-US" dirty="0"/>
              <a:t>Unseen labor, uncounted care—</a:t>
            </a:r>
            <a:br>
              <a:rPr lang="en-US" dirty="0"/>
            </a:br>
            <a:r>
              <a:rPr lang="en-US" dirty="0"/>
              <a:t>The holes in the boat we dare not name.</a:t>
            </a:r>
          </a:p>
          <a:p>
            <a:pPr marL="0" indent="0">
              <a:buNone/>
            </a:pPr>
            <a:endParaRPr lang="en-US" dirty="0"/>
          </a:p>
        </p:txBody>
      </p:sp>
      <p:sp>
        <p:nvSpPr>
          <p:cNvPr id="6" name="Content Placeholder 5">
            <a:extLst>
              <a:ext uri="{FF2B5EF4-FFF2-40B4-BE49-F238E27FC236}">
                <a16:creationId xmlns:a16="http://schemas.microsoft.com/office/drawing/2014/main" id="{35B7CFF6-4863-85A9-8A1D-75B5C9D83AB9}"/>
              </a:ext>
            </a:extLst>
          </p:cNvPr>
          <p:cNvSpPr>
            <a:spLocks noGrp="1"/>
          </p:cNvSpPr>
          <p:nvPr>
            <p:ph sz="half" idx="2"/>
          </p:nvPr>
        </p:nvSpPr>
        <p:spPr/>
        <p:txBody>
          <a:bodyPr>
            <a:normAutofit fontScale="85000" lnSpcReduction="20000"/>
          </a:bodyPr>
          <a:lstStyle/>
          <a:p>
            <a:r>
              <a:rPr lang="en-US" dirty="0"/>
              <a:t>We release what we never thought to ask:</a:t>
            </a:r>
            <a:br>
              <a:rPr lang="en-US" dirty="0"/>
            </a:br>
            <a:r>
              <a:rPr lang="en-US" dirty="0"/>
              <a:t>The wisdom of the worker,</a:t>
            </a:r>
            <a:br>
              <a:rPr lang="en-US" dirty="0"/>
            </a:br>
            <a:r>
              <a:rPr lang="en-US" dirty="0"/>
              <a:t>The echo in the hallway,</a:t>
            </a:r>
            <a:br>
              <a:rPr lang="en-US" dirty="0"/>
            </a:br>
            <a:r>
              <a:rPr lang="en-US" dirty="0"/>
              <a:t>The tremor of change before the first word is spoken.</a:t>
            </a:r>
          </a:p>
          <a:p>
            <a:r>
              <a:rPr lang="en-US" dirty="0"/>
              <a:t>We realize,</a:t>
            </a:r>
            <a:br>
              <a:rPr lang="en-US" dirty="0"/>
            </a:br>
            <a:r>
              <a:rPr lang="en-US" dirty="0"/>
              <a:t>Together,</a:t>
            </a:r>
            <a:br>
              <a:rPr lang="en-US" dirty="0"/>
            </a:br>
            <a:r>
              <a:rPr lang="en-US" dirty="0"/>
              <a:t>That the future has roots</a:t>
            </a:r>
            <a:br>
              <a:rPr lang="en-US" dirty="0"/>
            </a:br>
            <a:r>
              <a:rPr lang="en-US" dirty="0"/>
              <a:t>In conversations we are just now learning how to have—</a:t>
            </a:r>
            <a:br>
              <a:rPr lang="en-US" dirty="0"/>
            </a:br>
            <a:r>
              <a:rPr lang="en-US" dirty="0"/>
              <a:t>Listening not only to words,</a:t>
            </a:r>
            <a:br>
              <a:rPr lang="en-US" dirty="0"/>
            </a:br>
            <a:r>
              <a:rPr lang="en-US" dirty="0"/>
              <a:t>But to the 90% of knowing</a:t>
            </a:r>
            <a:br>
              <a:rPr lang="en-US" dirty="0"/>
            </a:br>
            <a:r>
              <a:rPr lang="en-US" dirty="0"/>
              <a:t>That rides below the waterline.</a:t>
            </a:r>
          </a:p>
          <a:p>
            <a:r>
              <a:rPr lang="en-US" dirty="0"/>
              <a:t>Let the mirror reflect the real.</a:t>
            </a:r>
            <a:br>
              <a:rPr lang="en-US" dirty="0"/>
            </a:br>
            <a:r>
              <a:rPr lang="en-US" dirty="0"/>
              <a:t>Let the story unveil the system.</a:t>
            </a:r>
            <a:br>
              <a:rPr lang="en-US" dirty="0"/>
            </a:br>
            <a:r>
              <a:rPr lang="en-US" dirty="0"/>
              <a:t>Let SEAM sail forward,</a:t>
            </a:r>
            <a:br>
              <a:rPr lang="en-US" dirty="0"/>
            </a:br>
            <a:r>
              <a:rPr lang="en-US" dirty="0"/>
              <a:t>On winds no longer lost to silence.</a:t>
            </a:r>
          </a:p>
          <a:p>
            <a:r>
              <a:rPr lang="en-US" dirty="0"/>
              <a:t>🌿</a:t>
            </a:r>
          </a:p>
          <a:p>
            <a:pPr marL="0" indent="0">
              <a:buNone/>
            </a:pPr>
            <a:endParaRPr lang="en-US" dirty="0"/>
          </a:p>
        </p:txBody>
      </p:sp>
    </p:spTree>
    <p:extLst>
      <p:ext uri="{BB962C8B-B14F-4D97-AF65-F5344CB8AC3E}">
        <p14:creationId xmlns:p14="http://schemas.microsoft.com/office/powerpoint/2010/main" val="1403534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F2B37D-A07A-78AC-1F9A-CC9CC47F1DCA}"/>
              </a:ext>
            </a:extLst>
          </p:cNvPr>
          <p:cNvSpPr>
            <a:spLocks noGrp="1"/>
          </p:cNvSpPr>
          <p:nvPr>
            <p:ph type="title"/>
          </p:nvPr>
        </p:nvSpPr>
        <p:spPr>
          <a:xfrm>
            <a:off x="338667" y="143627"/>
            <a:ext cx="8274861" cy="1097619"/>
          </a:xfrm>
        </p:spPr>
        <p:txBody>
          <a:bodyPr anchor="b">
            <a:normAutofit/>
          </a:bodyPr>
          <a:lstStyle/>
          <a:p>
            <a:r>
              <a:rPr lang="en-US" b="1" dirty="0"/>
              <a:t>📉 </a:t>
            </a:r>
            <a:r>
              <a:rPr lang="en-US" b="1" dirty="0">
                <a:solidFill>
                  <a:srgbClr val="FF0000"/>
                </a:solidFill>
              </a:rPr>
              <a:t>ACTION STEP 1: Why Are Millennials Leaving?  What Can SEAM do about it?</a:t>
            </a:r>
            <a:endParaRPr lang="en-US" dirty="0">
              <a:solidFill>
                <a:srgbClr val="FF0000"/>
              </a:solidFill>
            </a:endParaRPr>
          </a:p>
        </p:txBody>
      </p:sp>
      <p:sp>
        <p:nvSpPr>
          <p:cNvPr id="3" name="Content Placeholder 2">
            <a:extLst>
              <a:ext uri="{FF2B5EF4-FFF2-40B4-BE49-F238E27FC236}">
                <a16:creationId xmlns:a16="http://schemas.microsoft.com/office/drawing/2014/main" id="{38712380-1956-E6BC-4765-7EDB50F26895}"/>
              </a:ext>
            </a:extLst>
          </p:cNvPr>
          <p:cNvSpPr>
            <a:spLocks noGrp="1"/>
          </p:cNvSpPr>
          <p:nvPr>
            <p:ph idx="1"/>
          </p:nvPr>
        </p:nvSpPr>
        <p:spPr>
          <a:xfrm>
            <a:off x="4430101" y="2212848"/>
            <a:ext cx="4183427" cy="4096512"/>
          </a:xfrm>
        </p:spPr>
        <p:txBody>
          <a:bodyPr>
            <a:normAutofit/>
          </a:bodyPr>
          <a:lstStyle/>
          <a:p>
            <a:r>
              <a:rPr lang="en-US" sz="1600" b="1" dirty="0"/>
              <a:t>Disconnection from Organizational Story and Values</a:t>
            </a:r>
            <a:r>
              <a:rPr lang="en-US" sz="1600" dirty="0"/>
              <a:t>: Millennials often seek purpose-driven work environments. A lack of alignment with company values can lead to disengagement.</a:t>
            </a:r>
          </a:p>
          <a:p>
            <a:r>
              <a:rPr lang="en-US" sz="1600" b="1" dirty="0"/>
              <a:t>Lack of Communication, Coordination, and Cooperation (3 Cs)</a:t>
            </a:r>
            <a:r>
              <a:rPr lang="en-US" sz="1600" dirty="0"/>
              <a:t>: Ineffective communication and collaboration structures can hinder millennials' sense of belonging and contribution.</a:t>
            </a:r>
          </a:p>
          <a:p>
            <a:r>
              <a:rPr lang="en-US" sz="1600" b="1" dirty="0"/>
              <a:t>Burnout, Misalignment, and Unprocessed Trauma</a:t>
            </a:r>
            <a:r>
              <a:rPr lang="en-US" sz="1600" dirty="0"/>
              <a:t>: High expectations without adequate support can result in burnout and emotional exhaustion.</a:t>
            </a:r>
          </a:p>
          <a:p>
            <a:pPr marL="0" indent="0">
              <a:buNone/>
            </a:pPr>
            <a:endParaRPr lang="en-US" sz="1600" dirty="0"/>
          </a:p>
        </p:txBody>
      </p:sp>
      <p:pic>
        <p:nvPicPr>
          <p:cNvPr id="4" name="Picture 3" descr="A book on a table&#10;&#10;AI-generated content may be incorrect.">
            <a:extLst>
              <a:ext uri="{FF2B5EF4-FFF2-40B4-BE49-F238E27FC236}">
                <a16:creationId xmlns:a16="http://schemas.microsoft.com/office/drawing/2014/main" id="{EA272FA5-9658-CE3F-DFD2-C3348ECC7FCE}"/>
              </a:ext>
            </a:extLst>
          </p:cNvPr>
          <p:cNvPicPr>
            <a:picLocks noChangeAspect="1"/>
          </p:cNvPicPr>
          <p:nvPr/>
        </p:nvPicPr>
        <p:blipFill>
          <a:blip r:embed="rId2">
            <a:extLst>
              <a:ext uri="{28A0092B-C50C-407E-A947-70E740481C1C}">
                <a14:useLocalDpi xmlns:a14="http://schemas.microsoft.com/office/drawing/2010/main" val="0"/>
              </a:ext>
            </a:extLst>
          </a:blip>
          <a:srcRect l="15697" t="12806" r="8723" b="20684"/>
          <a:stretch>
            <a:fillRect/>
          </a:stretch>
        </p:blipFill>
        <p:spPr>
          <a:xfrm rot="5400000">
            <a:off x="86759" y="2721764"/>
            <a:ext cx="4256581" cy="2655718"/>
          </a:xfrm>
          <a:prstGeom prst="rect">
            <a:avLst/>
          </a:prstGeom>
        </p:spPr>
      </p:pic>
    </p:spTree>
    <p:extLst>
      <p:ext uri="{BB962C8B-B14F-4D97-AF65-F5344CB8AC3E}">
        <p14:creationId xmlns:p14="http://schemas.microsoft.com/office/powerpoint/2010/main" val="3278196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wearing clothing&#10;&#10;AI-generated content may be incorrect.">
            <a:extLst>
              <a:ext uri="{FF2B5EF4-FFF2-40B4-BE49-F238E27FC236}">
                <a16:creationId xmlns:a16="http://schemas.microsoft.com/office/drawing/2014/main" id="{09F83B3A-9BD9-16EB-08C5-6E2F88F48C94}"/>
              </a:ext>
            </a:extLst>
          </p:cNvPr>
          <p:cNvPicPr>
            <a:picLocks noChangeAspect="1"/>
          </p:cNvPicPr>
          <p:nvPr/>
        </p:nvPicPr>
        <p:blipFill>
          <a:blip r:embed="rId2">
            <a:extLst>
              <a:ext uri="{28A0092B-C50C-407E-A947-70E740481C1C}">
                <a14:useLocalDpi xmlns:a14="http://schemas.microsoft.com/office/drawing/2010/main" val="0"/>
              </a:ext>
            </a:extLst>
          </a:blip>
          <a:srcRect b="19"/>
          <a:stretch>
            <a:fillRect/>
          </a:stretch>
        </p:blipFill>
        <p:spPr>
          <a:xfrm>
            <a:off x="20" y="1282"/>
            <a:ext cx="9143980" cy="6856718"/>
          </a:xfrm>
          <a:prstGeom prst="rect">
            <a:avLst/>
          </a:prstGeom>
        </p:spPr>
      </p:pic>
    </p:spTree>
    <p:extLst>
      <p:ext uri="{BB962C8B-B14F-4D97-AF65-F5344CB8AC3E}">
        <p14:creationId xmlns:p14="http://schemas.microsoft.com/office/powerpoint/2010/main" val="384520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22CA0-451B-4DCF-5AFC-FFDA211ED7DB}"/>
              </a:ext>
            </a:extLst>
          </p:cNvPr>
          <p:cNvSpPr>
            <a:spLocks noGrp="1"/>
          </p:cNvSpPr>
          <p:nvPr>
            <p:ph type="title"/>
          </p:nvPr>
        </p:nvSpPr>
        <p:spPr>
          <a:xfrm>
            <a:off x="628650" y="365127"/>
            <a:ext cx="7886700" cy="1006474"/>
          </a:xfrm>
        </p:spPr>
        <p:txBody>
          <a:bodyPr/>
          <a:lstStyle/>
          <a:p>
            <a:r>
              <a:rPr lang="en-US" b="1" dirty="0"/>
              <a:t>💰 The Hidden Cost of Millennial Turnover</a:t>
            </a:r>
            <a:endParaRPr lang="en-US" dirty="0"/>
          </a:p>
        </p:txBody>
      </p:sp>
      <p:sp>
        <p:nvSpPr>
          <p:cNvPr id="3" name="Content Placeholder 2">
            <a:extLst>
              <a:ext uri="{FF2B5EF4-FFF2-40B4-BE49-F238E27FC236}">
                <a16:creationId xmlns:a16="http://schemas.microsoft.com/office/drawing/2014/main" id="{DC1A7D20-0471-CCC3-7AF8-D4FA311B76F6}"/>
              </a:ext>
            </a:extLst>
          </p:cNvPr>
          <p:cNvSpPr>
            <a:spLocks noGrp="1"/>
          </p:cNvSpPr>
          <p:nvPr>
            <p:ph idx="1"/>
          </p:nvPr>
        </p:nvSpPr>
        <p:spPr>
          <a:xfrm>
            <a:off x="628650" y="1240971"/>
            <a:ext cx="7886700" cy="4935992"/>
          </a:xfrm>
        </p:spPr>
        <p:txBody>
          <a:bodyPr>
            <a:normAutofit fontScale="92500" lnSpcReduction="20000"/>
          </a:bodyPr>
          <a:lstStyle/>
          <a:p>
            <a:pPr>
              <a:buNone/>
            </a:pPr>
            <a:r>
              <a:rPr lang="en-US" b="1" dirty="0">
                <a:solidFill>
                  <a:srgbClr val="007F5F"/>
                </a:solidFill>
                <a:latin typeface="Arial" panose="020B0604020202020204" pitchFamily="34" charset="0"/>
              </a:rPr>
              <a:t>The Hidden Cost</a:t>
            </a:r>
          </a:p>
          <a:p>
            <a:r>
              <a:rPr lang="en-US" dirty="0">
                <a:solidFill>
                  <a:srgbClr val="333333"/>
                </a:solidFill>
                <a:latin typeface="Arial" panose="020B0604020202020204" pitchFamily="34" charset="0"/>
              </a:rPr>
              <a:t>Over </a:t>
            </a:r>
            <a:r>
              <a:rPr lang="en-US" b="1" dirty="0">
                <a:solidFill>
                  <a:srgbClr val="333333"/>
                </a:solidFill>
                <a:latin typeface="Arial" panose="020B0604020202020204" pitchFamily="34" charset="0"/>
              </a:rPr>
              <a:t>50% of business costs are hidden</a:t>
            </a:r>
            <a:r>
              <a:rPr lang="en-US" dirty="0">
                <a:solidFill>
                  <a:srgbClr val="333333"/>
                </a:solidFill>
                <a:latin typeface="Arial" panose="020B0604020202020204" pitchFamily="34" charset="0"/>
              </a:rPr>
              <a:t> from accounting reports, and 40% are buried under trauma memories and stuck thoughts.</a:t>
            </a:r>
            <a:br>
              <a:rPr lang="en-US" b="1" dirty="0"/>
            </a:br>
            <a:endParaRPr lang="en-US" b="1" dirty="0"/>
          </a:p>
          <a:p>
            <a:pPr marL="0" indent="0">
              <a:buNone/>
            </a:pPr>
            <a:r>
              <a:rPr lang="en-US" b="1" dirty="0"/>
              <a:t>Your Next Step</a:t>
            </a:r>
          </a:p>
          <a:p>
            <a:r>
              <a:rPr lang="en-US" dirty="0"/>
              <a:t> </a:t>
            </a:r>
            <a:r>
              <a:rPr lang="en-US" b="1" dirty="0"/>
              <a:t>SEAM Cloverleaf</a:t>
            </a:r>
            <a:r>
              <a:rPr lang="en-US" dirty="0"/>
              <a:t> and the </a:t>
            </a:r>
            <a:r>
              <a:rPr lang="en-US" b="1" dirty="0"/>
              <a:t>7 Steps of PERVIEW Coaching</a:t>
            </a:r>
            <a:r>
              <a:rPr lang="en-US" dirty="0"/>
              <a:t> diagnose and transform turnover into talent retention.</a:t>
            </a:r>
          </a:p>
          <a:p>
            <a:endParaRPr lang="en-US" dirty="0">
              <a:solidFill>
                <a:srgbClr val="333333"/>
              </a:solidFill>
              <a:latin typeface="Arial" panose="020B0604020202020204" pitchFamily="34" charset="0"/>
            </a:endParaRPr>
          </a:p>
          <a:p>
            <a:pPr marL="457200" indent="-457200">
              <a:buFont typeface="+mj-lt"/>
              <a:buAutoNum type="arabicPeriod"/>
            </a:pPr>
            <a:r>
              <a:rPr lang="en-US" b="1" dirty="0"/>
              <a:t>Economic Impact:  </a:t>
            </a:r>
            <a:r>
              <a:rPr lang="en-US" dirty="0"/>
              <a:t>One trillion $$$ annually due to voluntary employee turnover, including millennial turnover. which costs the U.S. approximately $30.5 billion annually. Result? Strong financial impact of turnover rates, especially on US businesses.</a:t>
            </a:r>
          </a:p>
          <a:p>
            <a:pPr marL="457200" indent="-457200">
              <a:buFont typeface="+mj-lt"/>
              <a:buAutoNum type="arabicPeriod"/>
            </a:pPr>
            <a:r>
              <a:rPr lang="en-US" b="1" dirty="0"/>
              <a:t>Replacement Costs</a:t>
            </a:r>
            <a:r>
              <a:rPr lang="en-US" dirty="0"/>
              <a:t>:  50% to 200% per employee’s annual salary. </a:t>
            </a:r>
          </a:p>
          <a:p>
            <a:pPr marL="457200" indent="-457200">
              <a:buFont typeface="+mj-lt"/>
              <a:buAutoNum type="arabicPeriod"/>
            </a:pPr>
            <a:r>
              <a:rPr lang="en-US" b="1" dirty="0"/>
              <a:t>Productivity Loss</a:t>
            </a:r>
            <a:r>
              <a:rPr lang="en-US" dirty="0"/>
              <a:t>: </a:t>
            </a:r>
            <a:r>
              <a:rPr lang="en-US" b="1" dirty="0"/>
              <a:t>6 to 9 months</a:t>
            </a:r>
            <a:r>
              <a:rPr lang="en-US" dirty="0"/>
              <a:t> before new hires reach full productivity </a:t>
            </a:r>
          </a:p>
          <a:p>
            <a:pPr marL="457200" indent="-457200">
              <a:buFont typeface="+mj-lt"/>
              <a:buAutoNum type="arabicPeriod"/>
            </a:pPr>
            <a:r>
              <a:rPr lang="en-US" b="1" dirty="0"/>
              <a:t>Team Morale &amp; Engagement</a:t>
            </a:r>
            <a:r>
              <a:rPr lang="en-US" dirty="0"/>
              <a:t>: High turnover can decrease team morale, disrupt workflows, and negatively impact customer relationships.</a:t>
            </a:r>
          </a:p>
          <a:p>
            <a:pPr marL="0" indent="0">
              <a:buNone/>
            </a:pPr>
            <a:endParaRPr lang="en-US" dirty="0"/>
          </a:p>
        </p:txBody>
      </p:sp>
    </p:spTree>
    <p:extLst>
      <p:ext uri="{BB962C8B-B14F-4D97-AF65-F5344CB8AC3E}">
        <p14:creationId xmlns:p14="http://schemas.microsoft.com/office/powerpoint/2010/main" val="3288250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A496A99-F979-0592-C62C-05A566CBB0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23" t="13176" r="19940" b="13711"/>
          <a:stretch>
            <a:fillRect/>
          </a:stretch>
        </p:blipFill>
        <p:spPr bwMode="auto">
          <a:xfrm>
            <a:off x="4632328" y="643467"/>
            <a:ext cx="4029072" cy="55710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98DBFB-7CE0-C836-0EA7-525AE3C8CABA}"/>
              </a:ext>
            </a:extLst>
          </p:cNvPr>
          <p:cNvSpPr txBox="1"/>
          <p:nvPr/>
        </p:nvSpPr>
        <p:spPr>
          <a:xfrm>
            <a:off x="593744" y="480060"/>
            <a:ext cx="3487190" cy="1292662"/>
          </a:xfrm>
          <a:prstGeom prst="rect">
            <a:avLst/>
          </a:prstGeom>
          <a:noFill/>
        </p:spPr>
        <p:txBody>
          <a:bodyPr wrap="square" rtlCol="0">
            <a:spAutoFit/>
          </a:bodyPr>
          <a:lstStyle/>
          <a:p>
            <a:r>
              <a:rPr lang="en-US" sz="2400" b="1" dirty="0">
                <a:solidFill>
                  <a:schemeClr val="bg1"/>
                </a:solidFill>
              </a:rPr>
              <a:t>ACTION STEP 2:  </a:t>
            </a:r>
            <a:r>
              <a:rPr lang="en-US" dirty="0">
                <a:solidFill>
                  <a:schemeClr val="bg1"/>
                </a:solidFill>
              </a:rPr>
              <a:t>SEAM with PERVIEW can diagnosis "STORY FILTERS” affecting the 4 Leaves of the 4-Leaf indicators</a:t>
            </a:r>
            <a:endParaRPr lang="en-US" sz="1200" dirty="0">
              <a:solidFill>
                <a:schemeClr val="bg1"/>
              </a:solidFill>
            </a:endParaRPr>
          </a:p>
        </p:txBody>
      </p:sp>
      <p:pic>
        <p:nvPicPr>
          <p:cNvPr id="4" name="Picture 3" descr="A poster with a flower drawn on it&#10;&#10;AI-generated content may be incorrect.">
            <a:extLst>
              <a:ext uri="{FF2B5EF4-FFF2-40B4-BE49-F238E27FC236}">
                <a16:creationId xmlns:a16="http://schemas.microsoft.com/office/drawing/2014/main" id="{A270B8AE-A1F1-D3F4-5F94-FD91667A0E3E}"/>
              </a:ext>
            </a:extLst>
          </p:cNvPr>
          <p:cNvPicPr>
            <a:picLocks noChangeAspect="1"/>
          </p:cNvPicPr>
          <p:nvPr/>
        </p:nvPicPr>
        <p:blipFill>
          <a:blip r:embed="rId3">
            <a:extLst>
              <a:ext uri="{28A0092B-C50C-407E-A947-70E740481C1C}">
                <a14:useLocalDpi xmlns:a14="http://schemas.microsoft.com/office/drawing/2010/main" val="0"/>
              </a:ext>
            </a:extLst>
          </a:blip>
          <a:srcRect l="7084" t="2025" r="32933" b="60726"/>
          <a:stretch>
            <a:fillRect/>
          </a:stretch>
        </p:blipFill>
        <p:spPr>
          <a:xfrm>
            <a:off x="593743" y="1713230"/>
            <a:ext cx="3913744" cy="4608261"/>
          </a:xfrm>
          <a:prstGeom prst="rect">
            <a:avLst/>
          </a:prstGeom>
        </p:spPr>
      </p:pic>
    </p:spTree>
    <p:extLst>
      <p:ext uri="{BB962C8B-B14F-4D97-AF65-F5344CB8AC3E}">
        <p14:creationId xmlns:p14="http://schemas.microsoft.com/office/powerpoint/2010/main" val="3289234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tree with roots&#10;&#10;AI-generated content may be incorrect.">
            <a:extLst>
              <a:ext uri="{FF2B5EF4-FFF2-40B4-BE49-F238E27FC236}">
                <a16:creationId xmlns:a16="http://schemas.microsoft.com/office/drawing/2014/main" id="{ECF1CF83-83AF-FB47-C9C9-AC3DCE1D619A}"/>
              </a:ext>
            </a:extLst>
          </p:cNvPr>
          <p:cNvPicPr>
            <a:picLocks noChangeAspect="1"/>
          </p:cNvPicPr>
          <p:nvPr/>
        </p:nvPicPr>
        <p:blipFill>
          <a:blip r:embed="rId2">
            <a:extLst>
              <a:ext uri="{28A0092B-C50C-407E-A947-70E740481C1C}">
                <a14:useLocalDpi xmlns:a14="http://schemas.microsoft.com/office/drawing/2010/main" val="0"/>
              </a:ext>
            </a:extLst>
          </a:blip>
          <a:srcRect l="1291" t="1681" r="483"/>
          <a:stretch>
            <a:fillRect/>
          </a:stretch>
        </p:blipFill>
        <p:spPr>
          <a:xfrm>
            <a:off x="3788230" y="0"/>
            <a:ext cx="5272644" cy="6592956"/>
          </a:xfrm>
          <a:prstGeom prst="rect">
            <a:avLst/>
          </a:prstGeom>
        </p:spPr>
      </p:pic>
      <p:sp>
        <p:nvSpPr>
          <p:cNvPr id="4" name="TextBox 3">
            <a:extLst>
              <a:ext uri="{FF2B5EF4-FFF2-40B4-BE49-F238E27FC236}">
                <a16:creationId xmlns:a16="http://schemas.microsoft.com/office/drawing/2014/main" id="{2FC95018-7C69-EA53-53D7-AC9345EF9DCB}"/>
              </a:ext>
            </a:extLst>
          </p:cNvPr>
          <p:cNvSpPr txBox="1"/>
          <p:nvPr/>
        </p:nvSpPr>
        <p:spPr>
          <a:xfrm>
            <a:off x="83127" y="83126"/>
            <a:ext cx="3883231" cy="6562630"/>
          </a:xfrm>
          <a:prstGeom prst="rect">
            <a:avLst/>
          </a:prstGeom>
          <a:noFill/>
        </p:spPr>
        <p:txBody>
          <a:bodyPr wrap="square">
            <a:spAutoFit/>
          </a:bodyPr>
          <a:lstStyle/>
          <a:p>
            <a:pPr marL="0" marR="0">
              <a:lnSpc>
                <a:spcPct val="115000"/>
              </a:lnSpc>
              <a:spcAft>
                <a:spcPts val="800"/>
              </a:spcAft>
            </a:pPr>
            <a:r>
              <a:rPr lang="en-US" sz="32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ACTION STEP 3:</a:t>
            </a:r>
          </a:p>
          <a:p>
            <a:pPr marR="0">
              <a:lnSpc>
                <a:spcPct val="115000"/>
              </a:lnSpc>
              <a:spcAft>
                <a:spcPts val="800"/>
              </a:spcAft>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How can PERVIEW Story coaching interventions address the three epistemological pillars of SEAM?: </a:t>
            </a:r>
          </a:p>
          <a:p>
            <a:pPr marL="514350" marR="0" indent="-514350">
              <a:lnSpc>
                <a:spcPct val="115000"/>
              </a:lnSpc>
              <a:spcAft>
                <a:spcPts val="800"/>
              </a:spcAft>
              <a:buFont typeface="+mj-lt"/>
              <a:buAutoNum type="arabicPeriod"/>
            </a:pPr>
            <a:r>
              <a:rPr lang="en-US" sz="3200" b="1" kern="100" dirty="0">
                <a:solidFill>
                  <a:schemeClr val="accent1">
                    <a:lumMod val="75000"/>
                  </a:schemeClr>
                </a:solidFill>
                <a:effectLst/>
                <a:latin typeface="Aptos" panose="020B0004020202020204" pitchFamily="34" charset="0"/>
                <a:ea typeface="Aptos" panose="020B0004020202020204" pitchFamily="34" charset="0"/>
                <a:cs typeface="Times New Roman" panose="02020603050405020304" pitchFamily="18" charset="0"/>
              </a:rPr>
              <a:t>cognitive interactivity, </a:t>
            </a:r>
          </a:p>
          <a:p>
            <a:pPr marL="514350" marR="0" indent="-514350">
              <a:lnSpc>
                <a:spcPct val="115000"/>
              </a:lnSpc>
              <a:spcAft>
                <a:spcPts val="800"/>
              </a:spcAft>
              <a:buFont typeface="+mj-lt"/>
              <a:buAutoNum type="arabicPeriod"/>
            </a:pPr>
            <a:r>
              <a:rPr lang="en-US" sz="3200" b="1" kern="100" dirty="0">
                <a:solidFill>
                  <a:schemeClr val="accent1">
                    <a:lumMod val="75000"/>
                  </a:schemeClr>
                </a:solidFill>
                <a:effectLst/>
                <a:latin typeface="Aptos" panose="020B0004020202020204" pitchFamily="34" charset="0"/>
                <a:ea typeface="Aptos" panose="020B0004020202020204" pitchFamily="34" charset="0"/>
                <a:cs typeface="Times New Roman" panose="02020603050405020304" pitchFamily="18" charset="0"/>
              </a:rPr>
              <a:t>contradictory subjectivity, </a:t>
            </a:r>
            <a:r>
              <a:rPr lang="en-US" sz="3200" b="1" kern="100" dirty="0">
                <a:solidFill>
                  <a:schemeClr val="accent1">
                    <a:lumMod val="75000"/>
                  </a:schemeClr>
                </a:solidFill>
                <a:latin typeface="Aptos" panose="020B0004020202020204" pitchFamily="34" charset="0"/>
                <a:ea typeface="Aptos" panose="020B0004020202020204" pitchFamily="34" charset="0"/>
                <a:cs typeface="Times New Roman" panose="02020603050405020304" pitchFamily="18" charset="0"/>
              </a:rPr>
              <a:t>&amp;</a:t>
            </a:r>
            <a:r>
              <a:rPr lang="en-US" sz="3200" b="1" kern="100" dirty="0">
                <a:solidFill>
                  <a:schemeClr val="accent1">
                    <a:lumMod val="75000"/>
                  </a:schemeClr>
                </a:solidFill>
                <a:effectLst/>
                <a:latin typeface="Aptos" panose="020B0004020202020204" pitchFamily="34" charset="0"/>
                <a:ea typeface="Aptos" panose="020B0004020202020204" pitchFamily="34" charset="0"/>
                <a:cs typeface="Times New Roman" panose="02020603050405020304" pitchFamily="18" charset="0"/>
              </a:rPr>
              <a:t> </a:t>
            </a:r>
          </a:p>
          <a:p>
            <a:pPr marL="514350" marR="0" indent="-514350">
              <a:lnSpc>
                <a:spcPct val="115000"/>
              </a:lnSpc>
              <a:spcAft>
                <a:spcPts val="800"/>
              </a:spcAft>
              <a:buFont typeface="+mj-lt"/>
              <a:buAutoNum type="arabicPeriod"/>
            </a:pPr>
            <a:r>
              <a:rPr lang="en-US" sz="3200" b="1" kern="100" dirty="0">
                <a:solidFill>
                  <a:schemeClr val="accent1">
                    <a:lumMod val="75000"/>
                  </a:schemeClr>
                </a:solidFill>
                <a:effectLst/>
                <a:latin typeface="Aptos" panose="020B0004020202020204" pitchFamily="34" charset="0"/>
                <a:ea typeface="Aptos" panose="020B0004020202020204" pitchFamily="34" charset="0"/>
                <a:cs typeface="Times New Roman" panose="02020603050405020304" pitchFamily="18" charset="0"/>
              </a:rPr>
              <a:t>generic contingency </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(IBID, p. 6).</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99E35D4-BE50-E2FD-41DD-0585415FC2F5}"/>
              </a:ext>
            </a:extLst>
          </p:cNvPr>
          <p:cNvSpPr txBox="1"/>
          <p:nvPr/>
        </p:nvSpPr>
        <p:spPr>
          <a:xfrm>
            <a:off x="4724400" y="3928533"/>
            <a:ext cx="3683000" cy="646331"/>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rtlCol="0">
            <a:spAutoFit/>
          </a:bodyPr>
          <a:lstStyle/>
          <a:p>
            <a:r>
              <a:rPr lang="en-US" dirty="0"/>
              <a:t>90% of Storytelling is Below Ground</a:t>
            </a:r>
          </a:p>
          <a:p>
            <a:pPr algn="ctr"/>
            <a:r>
              <a:rPr lang="en-US" dirty="0"/>
              <a:t>In Subconscious Patterns</a:t>
            </a:r>
          </a:p>
        </p:txBody>
      </p:sp>
    </p:spTree>
    <p:extLst>
      <p:ext uri="{BB962C8B-B14F-4D97-AF65-F5344CB8AC3E}">
        <p14:creationId xmlns:p14="http://schemas.microsoft.com/office/powerpoint/2010/main" val="2151880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BB0869A-0BE5-B3E9-F73D-2F3691E4D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EFF003-BA0F-F063-8D59-F257E5DF030D}"/>
              </a:ext>
            </a:extLst>
          </p:cNvPr>
          <p:cNvSpPr>
            <a:spLocks noGrp="1"/>
          </p:cNvSpPr>
          <p:nvPr>
            <p:ph type="title"/>
          </p:nvPr>
        </p:nvSpPr>
        <p:spPr>
          <a:xfrm>
            <a:off x="380529" y="810123"/>
            <a:ext cx="3466164" cy="1360728"/>
          </a:xfrm>
        </p:spPr>
        <p:txBody>
          <a:bodyPr anchor="b">
            <a:normAutofit/>
          </a:bodyPr>
          <a:lstStyle/>
          <a:p>
            <a:r>
              <a:rPr lang="en-US" dirty="0"/>
              <a:t>Henri, Veronique, Marc, &amp; Amandine: </a:t>
            </a:r>
          </a:p>
        </p:txBody>
      </p:sp>
      <p:sp>
        <p:nvSpPr>
          <p:cNvPr id="3" name="Content Placeholder 2">
            <a:extLst>
              <a:ext uri="{FF2B5EF4-FFF2-40B4-BE49-F238E27FC236}">
                <a16:creationId xmlns:a16="http://schemas.microsoft.com/office/drawing/2014/main" id="{DE1034EA-1D28-B3D6-B4BC-E544DE576A09}"/>
              </a:ext>
            </a:extLst>
          </p:cNvPr>
          <p:cNvSpPr>
            <a:spLocks noGrp="1"/>
          </p:cNvSpPr>
          <p:nvPr>
            <p:ph idx="1"/>
          </p:nvPr>
        </p:nvSpPr>
        <p:spPr>
          <a:xfrm>
            <a:off x="459486" y="2584058"/>
            <a:ext cx="3466164" cy="3159018"/>
          </a:xfrm>
        </p:spPr>
        <p:txBody>
          <a:bodyPr>
            <a:normAutofit/>
          </a:bodyPr>
          <a:lstStyle/>
          <a:p>
            <a:pPr marL="0" indent="0">
              <a:buNone/>
            </a:pPr>
            <a:r>
              <a:rPr lang="en-US" sz="2800" dirty="0">
                <a:solidFill>
                  <a:srgbClr val="C00000"/>
                </a:solidFill>
              </a:rPr>
              <a:t>“… ‘Storytelling’ is necessary but not sufficient to elaborate a relevant representation of the object under study” </a:t>
            </a:r>
            <a:r>
              <a:rPr lang="en-US" sz="1600" dirty="0">
                <a:solidFill>
                  <a:srgbClr val="C00000"/>
                </a:solidFill>
              </a:rPr>
              <a:t>(H. Savall, Zardet, Bonnet, &amp; A Savall, 2024: 25). </a:t>
            </a:r>
            <a:endParaRPr lang="en-US" sz="2800" dirty="0">
              <a:solidFill>
                <a:srgbClr val="C00000"/>
              </a:solidFill>
            </a:endParaRPr>
          </a:p>
          <a:p>
            <a:pPr marL="0" indent="0">
              <a:buNone/>
            </a:pPr>
            <a:endParaRPr lang="en-US" sz="1600" dirty="0"/>
          </a:p>
        </p:txBody>
      </p:sp>
      <p:pic>
        <p:nvPicPr>
          <p:cNvPr id="4" name="Picture 2" descr="A diagram of a company's view&#10;&#10;AI-generated content may be incorrect.">
            <a:extLst>
              <a:ext uri="{FF2B5EF4-FFF2-40B4-BE49-F238E27FC236}">
                <a16:creationId xmlns:a16="http://schemas.microsoft.com/office/drawing/2014/main" id="{CC757846-9430-DACB-1DB2-3AC5B23A30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057"/>
          <a:stretch>
            <a:fillRect/>
          </a:stretch>
        </p:blipFill>
        <p:spPr bwMode="auto">
          <a:xfrm>
            <a:off x="4528597" y="291633"/>
            <a:ext cx="4378335" cy="11358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07CEEB6-9496-B184-A922-9698D1ACED88}"/>
              </a:ext>
            </a:extLst>
          </p:cNvPr>
          <p:cNvSpPr txBox="1"/>
          <p:nvPr/>
        </p:nvSpPr>
        <p:spPr>
          <a:xfrm>
            <a:off x="237066" y="6056343"/>
            <a:ext cx="8669867" cy="1169551"/>
          </a:xfrm>
          <a:prstGeom prst="rect">
            <a:avLst/>
          </a:prstGeom>
          <a:noFill/>
        </p:spPr>
        <p:txBody>
          <a:bodyPr wrap="square" rtlCol="0">
            <a:spAutoFit/>
          </a:bodyPr>
          <a:lstStyle/>
          <a:p>
            <a:r>
              <a:rPr lang="en-US" altLang="en-US" sz="1400" dirty="0">
                <a:latin typeface="Abadi MT Condensed Light" panose="020B0306030101010103" pitchFamily="34" charset="77"/>
                <a:ea typeface="Aptos" panose="020B0004020202020204" pitchFamily="34" charset="0"/>
                <a:cs typeface="Times New Roman" panose="02020603050405020304" pitchFamily="18" charset="0"/>
              </a:rPr>
              <a:t>Henri Savall, Veronique Zardet, Marc Bonnet, and Amandine Savall (2024) “</a:t>
            </a:r>
            <a:r>
              <a:rPr lang="en-US" altLang="en-US" sz="1400" b="1" i="1" dirty="0">
                <a:latin typeface="Abadi MT Condensed Light" panose="020B0306030101010103" pitchFamily="34" charset="77"/>
                <a:ea typeface="Aptos" panose="020B0004020202020204" pitchFamily="34" charset="0"/>
                <a:cs typeface="Times New Roman" panose="02020603050405020304" pitchFamily="18" charset="0"/>
              </a:rPr>
              <a:t>Presentation of SEAM and Opening Up on Storytelling Approaches </a:t>
            </a:r>
            <a:r>
              <a:rPr lang="en-US" altLang="en-US" sz="1400" dirty="0">
                <a:latin typeface="Abadi MT Condensed Light" panose="020B0306030101010103" pitchFamily="34" charset="77"/>
                <a:ea typeface="Aptos" panose="020B0004020202020204" pitchFamily="34" charset="0"/>
                <a:cs typeface="Times New Roman" panose="02020603050405020304" pitchFamily="18" charset="0"/>
              </a:rPr>
              <a:t>” Pp. 3-30 in David Boje (Editor-in-Chief) &amp; Amandine Savall (Vol. 5 Editor) “</a:t>
            </a:r>
            <a:r>
              <a:rPr lang="en-US" altLang="en-US" sz="1400" b="1" i="1" dirty="0">
                <a:latin typeface="Abadi MT Condensed Light" panose="020B0306030101010103" pitchFamily="34" charset="77"/>
                <a:ea typeface="Aptos" panose="020B0004020202020204" pitchFamily="34" charset="0"/>
                <a:cs typeface="Times New Roman" panose="02020603050405020304" pitchFamily="18" charset="0"/>
              </a:rPr>
              <a:t>Business Storytelling of Socioeconomics</a:t>
            </a:r>
            <a:r>
              <a:rPr lang="en-US" altLang="en-US" sz="1400" dirty="0">
                <a:latin typeface="Abadi MT Condensed Light" panose="020B0306030101010103" pitchFamily="34" charset="77"/>
                <a:ea typeface="Aptos" panose="020B0004020202020204" pitchFamily="34" charset="0"/>
                <a:cs typeface="Times New Roman" panose="02020603050405020304" pitchFamily="18" charset="0"/>
              </a:rPr>
              <a:t>” London: World Scientific Publishing Co., Ltd.  Online at </a:t>
            </a:r>
            <a:r>
              <a:rPr lang="en-US" altLang="en-US" sz="1400" dirty="0">
                <a:latin typeface="Abadi MT Condensed Light" panose="020B0306030101010103" pitchFamily="34" charset="77"/>
                <a:ea typeface="Aptos" panose="020B0004020202020204" pitchFamily="34" charset="0"/>
                <a:cs typeface="Times New Roman" panose="02020603050405020304" pitchFamily="18" charset="0"/>
                <a:hlinkClick r:id="rId3"/>
              </a:rPr>
              <a:t>https://www.worldscientific.com/doi/pdf/10.1142/9789811273537_0001?srsltid=AfmBOoqP8xa4m4KPLo3vWD9JcQSIZNHJKK-jeK6tMz_94ND545xbRtAT</a:t>
            </a:r>
            <a:r>
              <a:rPr lang="en-US" altLang="en-US" sz="1400" dirty="0">
                <a:latin typeface="Abadi MT Condensed Light" panose="020B0306030101010103" pitchFamily="34" charset="77"/>
                <a:ea typeface="Aptos" panose="020B0004020202020204" pitchFamily="34" charset="0"/>
                <a:cs typeface="Times New Roman" panose="02020603050405020304" pitchFamily="18" charset="0"/>
              </a:rPr>
              <a:t> </a:t>
            </a:r>
            <a:endParaRPr lang="en-US" altLang="en-US" sz="1400" dirty="0">
              <a:latin typeface="Abadi MT Condensed Light" panose="020B0306030101010103" pitchFamily="34" charset="77"/>
            </a:endParaRPr>
          </a:p>
        </p:txBody>
      </p:sp>
      <p:pic>
        <p:nvPicPr>
          <p:cNvPr id="1026" name="Picture 2" descr="Tamara-Land Boje 1995 AMJ article">
            <a:extLst>
              <a:ext uri="{FF2B5EF4-FFF2-40B4-BE49-F238E27FC236}">
                <a16:creationId xmlns:a16="http://schemas.microsoft.com/office/drawing/2014/main" id="{1239FA31-7D63-08A9-985B-4301EC5EC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5649" y="1490488"/>
            <a:ext cx="4981283" cy="4302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021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5B82F8-7CF5-3C20-61E6-7455DA365B15}"/>
              </a:ext>
            </a:extLst>
          </p:cNvPr>
          <p:cNvSpPr txBox="1"/>
          <p:nvPr/>
        </p:nvSpPr>
        <p:spPr>
          <a:xfrm>
            <a:off x="106879" y="290945"/>
            <a:ext cx="3773144" cy="3108543"/>
          </a:xfrm>
          <a:prstGeom prst="rect">
            <a:avLst/>
          </a:prstGeom>
          <a:noFill/>
        </p:spPr>
        <p:txBody>
          <a:bodyPr wrap="square">
            <a:spAutoFit/>
          </a:bodyPr>
          <a:lstStyle/>
          <a:p>
            <a:r>
              <a:rPr lang="en-US" sz="2000" dirty="0">
                <a:effectLst/>
                <a:latin typeface="Aptos" panose="020B0004020202020204" pitchFamily="34" charset="0"/>
                <a:ea typeface="Aptos" panose="020B0004020202020204" pitchFamily="34" charset="0"/>
                <a:cs typeface="Times New Roman" panose="02020603050405020304" pitchFamily="18" charset="0"/>
              </a:rPr>
              <a:t>“The cloverleaf of SEAM reflects the narrative of structures, behaviors, dysfunctions, and hidden costs. Indeed, behind each petal of the trefoil, people can express themselves… everyone tells their ‘stories’ through the different axes and devices of the trihedron” </a:t>
            </a:r>
            <a:r>
              <a:rPr lang="en-US" sz="1600" dirty="0">
                <a:effectLst/>
                <a:latin typeface="Aptos" panose="020B0004020202020204" pitchFamily="34" charset="0"/>
                <a:ea typeface="Aptos" panose="020B0004020202020204" pitchFamily="34" charset="0"/>
                <a:cs typeface="Times New Roman" panose="02020603050405020304" pitchFamily="18" charset="0"/>
              </a:rPr>
              <a:t>(</a:t>
            </a:r>
            <a:r>
              <a:rPr lang="en-US" sz="1600" dirty="0">
                <a:latin typeface="Aptos" panose="020B0004020202020204" pitchFamily="34" charset="0"/>
                <a:ea typeface="Aptos" panose="020B0004020202020204" pitchFamily="34" charset="0"/>
                <a:cs typeface="Times New Roman" panose="02020603050405020304" pitchFamily="18" charset="0"/>
              </a:rPr>
              <a:t>H. Savall, Zardet, Bonnet, &amp; A. Savall</a:t>
            </a:r>
            <a:r>
              <a:rPr lang="en-US" sz="1600" dirty="0">
                <a:effectLst/>
                <a:latin typeface="Aptos" panose="020B0004020202020204" pitchFamily="34" charset="0"/>
                <a:ea typeface="Aptos" panose="020B0004020202020204" pitchFamily="34" charset="0"/>
                <a:cs typeface="Times New Roman" panose="02020603050405020304" pitchFamily="18" charset="0"/>
              </a:rPr>
              <a:t> p. 3).</a:t>
            </a:r>
            <a:r>
              <a:rPr lang="en-US" sz="1600" dirty="0">
                <a:effectLst/>
              </a:rPr>
              <a:t> </a:t>
            </a:r>
            <a:endParaRPr lang="en-US" sz="2000" dirty="0"/>
          </a:p>
        </p:txBody>
      </p:sp>
      <p:pic>
        <p:nvPicPr>
          <p:cNvPr id="4" name="Picture 3" descr="A poster with a flower drawn on it&#10;&#10;AI-generated content may be incorrect.">
            <a:extLst>
              <a:ext uri="{FF2B5EF4-FFF2-40B4-BE49-F238E27FC236}">
                <a16:creationId xmlns:a16="http://schemas.microsoft.com/office/drawing/2014/main" id="{FDD22C0A-22EE-D8D8-AECB-5185D4D6906C}"/>
              </a:ext>
            </a:extLst>
          </p:cNvPr>
          <p:cNvPicPr>
            <a:picLocks noChangeAspect="1"/>
          </p:cNvPicPr>
          <p:nvPr/>
        </p:nvPicPr>
        <p:blipFill>
          <a:blip r:embed="rId2">
            <a:extLst>
              <a:ext uri="{28A0092B-C50C-407E-A947-70E740481C1C}">
                <a14:useLocalDpi xmlns:a14="http://schemas.microsoft.com/office/drawing/2010/main" val="0"/>
              </a:ext>
            </a:extLst>
          </a:blip>
          <a:srcRect b="27329"/>
          <a:stretch>
            <a:fillRect/>
          </a:stretch>
        </p:blipFill>
        <p:spPr>
          <a:xfrm>
            <a:off x="4275439" y="0"/>
            <a:ext cx="4815122" cy="6858000"/>
          </a:xfrm>
          <a:prstGeom prst="rect">
            <a:avLst/>
          </a:prstGeom>
        </p:spPr>
      </p:pic>
      <p:sp>
        <p:nvSpPr>
          <p:cNvPr id="5" name="TextBox 4">
            <a:extLst>
              <a:ext uri="{FF2B5EF4-FFF2-40B4-BE49-F238E27FC236}">
                <a16:creationId xmlns:a16="http://schemas.microsoft.com/office/drawing/2014/main" id="{1905C374-DD37-D500-528A-EC23CA1F5624}"/>
              </a:ext>
            </a:extLst>
          </p:cNvPr>
          <p:cNvSpPr txBox="1"/>
          <p:nvPr/>
        </p:nvSpPr>
        <p:spPr>
          <a:xfrm>
            <a:off x="209006" y="3646716"/>
            <a:ext cx="3568889" cy="1477328"/>
          </a:xfrm>
          <a:prstGeom prst="rect">
            <a:avLst/>
          </a:prstGeom>
          <a:noFill/>
        </p:spPr>
        <p:txBody>
          <a:bodyPr wrap="square">
            <a:spAutoFit/>
          </a:bodyPr>
          <a:lstStyle/>
          <a:p>
            <a:pPr algn="r"/>
            <a:r>
              <a:rPr lang="en-US" sz="1800" dirty="0">
                <a:solidFill>
                  <a:srgbClr val="C00000"/>
                </a:solidFill>
              </a:rPr>
              <a:t>Symptomatic Storytelling </a:t>
            </a:r>
            <a:r>
              <a:rPr lang="en-US" sz="1800" dirty="0">
                <a:solidFill>
                  <a:schemeClr val="accent6">
                    <a:lumMod val="75000"/>
                  </a:schemeClr>
                </a:solidFill>
              </a:rPr>
              <a:t>is Necessary, but not Sufficient to ODC, because </a:t>
            </a:r>
          </a:p>
          <a:p>
            <a:pPr algn="r"/>
            <a:r>
              <a:rPr lang="en-US" sz="1800" dirty="0">
                <a:solidFill>
                  <a:schemeClr val="accent6">
                    <a:lumMod val="75000"/>
                  </a:schemeClr>
                </a:solidFill>
              </a:rPr>
              <a:t>‘</a:t>
            </a:r>
            <a:r>
              <a:rPr lang="en-US" sz="1800" dirty="0">
                <a:solidFill>
                  <a:srgbClr val="C00000"/>
                </a:solidFill>
              </a:rPr>
              <a:t>Story Filters</a:t>
            </a:r>
            <a:r>
              <a:rPr lang="en-US" sz="1800" dirty="0">
                <a:solidFill>
                  <a:schemeClr val="accent6">
                    <a:lumMod val="75000"/>
                  </a:schemeClr>
                </a:solidFill>
              </a:rPr>
              <a:t>’ filter out the DADA, Traumas, &amp; Taboos</a:t>
            </a:r>
          </a:p>
        </p:txBody>
      </p:sp>
      <p:sp>
        <p:nvSpPr>
          <p:cNvPr id="2" name="TextBox 1">
            <a:extLst>
              <a:ext uri="{FF2B5EF4-FFF2-40B4-BE49-F238E27FC236}">
                <a16:creationId xmlns:a16="http://schemas.microsoft.com/office/drawing/2014/main" id="{8FDBE29B-2CFC-A2C0-2D87-06F8A468194C}"/>
              </a:ext>
            </a:extLst>
          </p:cNvPr>
          <p:cNvSpPr txBox="1"/>
          <p:nvPr/>
        </p:nvSpPr>
        <p:spPr>
          <a:xfrm>
            <a:off x="398461" y="5596619"/>
            <a:ext cx="3876978" cy="1107996"/>
          </a:xfrm>
          <a:prstGeom prst="rect">
            <a:avLst/>
          </a:prstGeom>
          <a:noFill/>
        </p:spPr>
        <p:txBody>
          <a:bodyPr wrap="square" rtlCol="0">
            <a:spAutoFit/>
          </a:bodyPr>
          <a:lstStyle/>
          <a:p>
            <a:r>
              <a:rPr lang="en-US" altLang="en-US" sz="1100" dirty="0">
                <a:latin typeface="Abadi MT Condensed Light" panose="020B0306030101010103" pitchFamily="34" charset="77"/>
                <a:ea typeface="Aptos" panose="020B0004020202020204" pitchFamily="34" charset="0"/>
                <a:cs typeface="Times New Roman" panose="02020603050405020304" pitchFamily="18" charset="0"/>
              </a:rPr>
              <a:t>Henri Savall, Veronique Zardet, Marc Bonnet, and Amandine Savall (2024) “</a:t>
            </a:r>
            <a:r>
              <a:rPr lang="en-US" altLang="en-US" sz="1100" b="1" i="1" dirty="0">
                <a:latin typeface="Abadi MT Condensed Light" panose="020B0306030101010103" pitchFamily="34" charset="77"/>
                <a:ea typeface="Aptos" panose="020B0004020202020204" pitchFamily="34" charset="0"/>
                <a:cs typeface="Times New Roman" panose="02020603050405020304" pitchFamily="18" charset="0"/>
              </a:rPr>
              <a:t>Presentation of SEAM and Opening Up on Storytelling Approaches </a:t>
            </a:r>
            <a:r>
              <a:rPr lang="en-US" altLang="en-US" sz="1100" dirty="0">
                <a:latin typeface="Abadi MT Condensed Light" panose="020B0306030101010103" pitchFamily="34" charset="77"/>
                <a:ea typeface="Aptos" panose="020B0004020202020204" pitchFamily="34" charset="0"/>
                <a:cs typeface="Times New Roman" panose="02020603050405020304" pitchFamily="18" charset="0"/>
              </a:rPr>
              <a:t>” Pp. 3-30 in David Boje (Editor-in-Chief) &amp; Amandine Savall (Vol. 5 Editor) “</a:t>
            </a:r>
            <a:r>
              <a:rPr lang="en-US" altLang="en-US" sz="1100" b="1" i="1" dirty="0">
                <a:latin typeface="Abadi MT Condensed Light" panose="020B0306030101010103" pitchFamily="34" charset="77"/>
                <a:ea typeface="Aptos" panose="020B0004020202020204" pitchFamily="34" charset="0"/>
                <a:cs typeface="Times New Roman" panose="02020603050405020304" pitchFamily="18" charset="0"/>
              </a:rPr>
              <a:t>Business Storytelling of Socioeconomics</a:t>
            </a:r>
            <a:r>
              <a:rPr lang="en-US" altLang="en-US" sz="1100" dirty="0">
                <a:latin typeface="Abadi MT Condensed Light" panose="020B0306030101010103" pitchFamily="34" charset="77"/>
                <a:ea typeface="Aptos" panose="020B0004020202020204" pitchFamily="34" charset="0"/>
                <a:cs typeface="Times New Roman" panose="02020603050405020304" pitchFamily="18" charset="0"/>
              </a:rPr>
              <a:t>” London: World Scientific Publishing Co., Ltd. </a:t>
            </a:r>
            <a:r>
              <a:rPr lang="en-US" altLang="en-US" sz="1100" dirty="0">
                <a:latin typeface="Abadi MT Condensed Light" panose="020B0306030101010103" pitchFamily="34" charset="77"/>
                <a:ea typeface="Aptos" panose="020B0004020202020204" pitchFamily="34" charset="0"/>
                <a:cs typeface="Times New Roman" panose="02020603050405020304" pitchFamily="18" charset="0"/>
                <a:hlinkClick r:id="rId3"/>
              </a:rPr>
              <a:t>https://www.worldscientific.com/doi/pdf/10.1142/9789811273537_0001?srsltid=AfmBOoqP8xa4m4KPLo3vWD9JcQSIZNHJKK-jeK6tMz_94ND545xbRtAT</a:t>
            </a:r>
            <a:r>
              <a:rPr lang="en-US" altLang="en-US" sz="1100" dirty="0">
                <a:latin typeface="Abadi MT Condensed Light" panose="020B0306030101010103" pitchFamily="34" charset="77"/>
                <a:ea typeface="Aptos" panose="020B0004020202020204" pitchFamily="34" charset="0"/>
                <a:cs typeface="Times New Roman" panose="02020603050405020304" pitchFamily="18" charset="0"/>
              </a:rPr>
              <a:t>  </a:t>
            </a:r>
            <a:endParaRPr lang="en-US" altLang="en-US" sz="1100" dirty="0">
              <a:latin typeface="Abadi MT Condensed Light" panose="020B0306030101010103" pitchFamily="34" charset="77"/>
            </a:endParaRPr>
          </a:p>
        </p:txBody>
      </p:sp>
    </p:spTree>
    <p:extLst>
      <p:ext uri="{BB962C8B-B14F-4D97-AF65-F5344CB8AC3E}">
        <p14:creationId xmlns:p14="http://schemas.microsoft.com/office/powerpoint/2010/main" val="1471279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2687</TotalTime>
  <Words>1162</Words>
  <Application>Microsoft Macintosh PowerPoint</Application>
  <PresentationFormat>On-screen Show (4:3)</PresentationFormat>
  <Paragraphs>55</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Abadi MT Condensed Light</vt:lpstr>
      <vt:lpstr>Aptos</vt:lpstr>
      <vt:lpstr>Aptos Display</vt:lpstr>
      <vt:lpstr>Arial</vt:lpstr>
      <vt:lpstr>Office Theme</vt:lpstr>
      <vt:lpstr>Dr. Grace Ann Rosile and Dr. David Boje</vt:lpstr>
      <vt:lpstr>🟨 Opening Poem for Dr. Grace Ann Rosile’s 3 R’s Presentation Release – Reduce – Realize by ELIOR</vt:lpstr>
      <vt:lpstr>📉 ACTION STEP 1: Why Are Millennials Leaving?  What Can SEAM do about it?</vt:lpstr>
      <vt:lpstr>PowerPoint Presentation</vt:lpstr>
      <vt:lpstr>💰 The Hidden Cost of Millennial Turnover</vt:lpstr>
      <vt:lpstr>PowerPoint Presentation</vt:lpstr>
      <vt:lpstr>PowerPoint Presentation</vt:lpstr>
      <vt:lpstr>Henri, Veronique, Marc, &amp; Amandine: </vt:lpstr>
      <vt:lpstr>PowerPoint Presentation</vt:lpstr>
      <vt:lpstr>PowerPoint Presentation</vt:lpstr>
      <vt:lpstr>PowerPoint Presentation</vt:lpstr>
      <vt:lpstr>Action Step 4 for SEAM </vt:lpstr>
      <vt:lpstr>🟪 Closing Poem for ChatGPT + SEAM + PERVIEW Integration by ELIOR  Prompted Possibility: AI + Human Wholeness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Boje</dc:creator>
  <cp:lastModifiedBy>David Boje</cp:lastModifiedBy>
  <cp:revision>30</cp:revision>
  <dcterms:created xsi:type="dcterms:W3CDTF">2025-05-31T13:06:38Z</dcterms:created>
  <dcterms:modified xsi:type="dcterms:W3CDTF">2025-06-09T13:42:53Z</dcterms:modified>
</cp:coreProperties>
</file>